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71"/>
  </p:notesMasterIdLst>
  <p:handoutMasterIdLst>
    <p:handoutMasterId r:id="rId272"/>
  </p:handoutMasterIdLst>
  <p:sldIdLst>
    <p:sldId id="256" r:id="rId2"/>
    <p:sldId id="257" r:id="rId3"/>
    <p:sldId id="259" r:id="rId4"/>
    <p:sldId id="433" r:id="rId5"/>
    <p:sldId id="45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466" r:id="rId51"/>
    <p:sldId id="443" r:id="rId52"/>
    <p:sldId id="444" r:id="rId53"/>
    <p:sldId id="445" r:id="rId54"/>
    <p:sldId id="449" r:id="rId55"/>
    <p:sldId id="260" r:id="rId56"/>
    <p:sldId id="446" r:id="rId57"/>
    <p:sldId id="448" r:id="rId58"/>
    <p:sldId id="447" r:id="rId59"/>
    <p:sldId id="286" r:id="rId60"/>
    <p:sldId id="312" r:id="rId61"/>
    <p:sldId id="287" r:id="rId62"/>
    <p:sldId id="288" r:id="rId63"/>
    <p:sldId id="289" r:id="rId64"/>
    <p:sldId id="290" r:id="rId65"/>
    <p:sldId id="314" r:id="rId66"/>
    <p:sldId id="292" r:id="rId67"/>
    <p:sldId id="430" r:id="rId68"/>
    <p:sldId id="317" r:id="rId69"/>
    <p:sldId id="319" r:id="rId70"/>
    <p:sldId id="320" r:id="rId71"/>
    <p:sldId id="321" r:id="rId72"/>
    <p:sldId id="322" r:id="rId73"/>
    <p:sldId id="323" r:id="rId74"/>
    <p:sldId id="324" r:id="rId75"/>
    <p:sldId id="325" r:id="rId76"/>
    <p:sldId id="326" r:id="rId77"/>
    <p:sldId id="327" r:id="rId78"/>
    <p:sldId id="328" r:id="rId79"/>
    <p:sldId id="316" r:id="rId80"/>
    <p:sldId id="313" r:id="rId81"/>
    <p:sldId id="329" r:id="rId82"/>
    <p:sldId id="339" r:id="rId83"/>
    <p:sldId id="331" r:id="rId84"/>
    <p:sldId id="330" r:id="rId85"/>
    <p:sldId id="333" r:id="rId86"/>
    <p:sldId id="334" r:id="rId87"/>
    <p:sldId id="335" r:id="rId88"/>
    <p:sldId id="338" r:id="rId89"/>
    <p:sldId id="336" r:id="rId90"/>
    <p:sldId id="337" r:id="rId91"/>
    <p:sldId id="340" r:id="rId92"/>
    <p:sldId id="341" r:id="rId93"/>
    <p:sldId id="342" r:id="rId94"/>
    <p:sldId id="343" r:id="rId95"/>
    <p:sldId id="344" r:id="rId96"/>
    <p:sldId id="345" r:id="rId97"/>
    <p:sldId id="357" r:id="rId98"/>
    <p:sldId id="347" r:id="rId99"/>
    <p:sldId id="348" r:id="rId100"/>
    <p:sldId id="350" r:id="rId101"/>
    <p:sldId id="351" r:id="rId102"/>
    <p:sldId id="346" r:id="rId103"/>
    <p:sldId id="353" r:id="rId104"/>
    <p:sldId id="451" r:id="rId105"/>
    <p:sldId id="354" r:id="rId106"/>
    <p:sldId id="456" r:id="rId107"/>
    <p:sldId id="429" r:id="rId108"/>
    <p:sldId id="359" r:id="rId109"/>
    <p:sldId id="457" r:id="rId110"/>
    <p:sldId id="458" r:id="rId111"/>
    <p:sldId id="459" r:id="rId112"/>
    <p:sldId id="460" r:id="rId113"/>
    <p:sldId id="461" r:id="rId114"/>
    <p:sldId id="462" r:id="rId115"/>
    <p:sldId id="464" r:id="rId116"/>
    <p:sldId id="463" r:id="rId117"/>
    <p:sldId id="465" r:id="rId118"/>
    <p:sldId id="352" r:id="rId119"/>
    <p:sldId id="360" r:id="rId120"/>
    <p:sldId id="362" r:id="rId121"/>
    <p:sldId id="418" r:id="rId122"/>
    <p:sldId id="361" r:id="rId123"/>
    <p:sldId id="363" r:id="rId124"/>
    <p:sldId id="365" r:id="rId125"/>
    <p:sldId id="366" r:id="rId126"/>
    <p:sldId id="364" r:id="rId127"/>
    <p:sldId id="369" r:id="rId128"/>
    <p:sldId id="367" r:id="rId129"/>
    <p:sldId id="370" r:id="rId130"/>
    <p:sldId id="371" r:id="rId131"/>
    <p:sldId id="372" r:id="rId132"/>
    <p:sldId id="373" r:id="rId133"/>
    <p:sldId id="374" r:id="rId134"/>
    <p:sldId id="376" r:id="rId135"/>
    <p:sldId id="375" r:id="rId136"/>
    <p:sldId id="378" r:id="rId137"/>
    <p:sldId id="379" r:id="rId138"/>
    <p:sldId id="381" r:id="rId139"/>
    <p:sldId id="380" r:id="rId140"/>
    <p:sldId id="383" r:id="rId141"/>
    <p:sldId id="382" r:id="rId142"/>
    <p:sldId id="384" r:id="rId143"/>
    <p:sldId id="452" r:id="rId144"/>
    <p:sldId id="453" r:id="rId145"/>
    <p:sldId id="454" r:id="rId146"/>
    <p:sldId id="455" r:id="rId147"/>
    <p:sldId id="368" r:id="rId148"/>
    <p:sldId id="385" r:id="rId149"/>
    <p:sldId id="386" r:id="rId150"/>
    <p:sldId id="387" r:id="rId151"/>
    <p:sldId id="388" r:id="rId152"/>
    <p:sldId id="389" r:id="rId153"/>
    <p:sldId id="390" r:id="rId154"/>
    <p:sldId id="391" r:id="rId155"/>
    <p:sldId id="392" r:id="rId156"/>
    <p:sldId id="393" r:id="rId157"/>
    <p:sldId id="394" r:id="rId158"/>
    <p:sldId id="395" r:id="rId159"/>
    <p:sldId id="396" r:id="rId160"/>
    <p:sldId id="399" r:id="rId161"/>
    <p:sldId id="397" r:id="rId162"/>
    <p:sldId id="398" r:id="rId163"/>
    <p:sldId id="400" r:id="rId164"/>
    <p:sldId id="401" r:id="rId165"/>
    <p:sldId id="402" r:id="rId166"/>
    <p:sldId id="408" r:id="rId167"/>
    <p:sldId id="405" r:id="rId168"/>
    <p:sldId id="406" r:id="rId169"/>
    <p:sldId id="409" r:id="rId170"/>
    <p:sldId id="410" r:id="rId171"/>
    <p:sldId id="412" r:id="rId172"/>
    <p:sldId id="413" r:id="rId173"/>
    <p:sldId id="421" r:id="rId174"/>
    <p:sldId id="423" r:id="rId175"/>
    <p:sldId id="415" r:id="rId176"/>
    <p:sldId id="499" r:id="rId177"/>
    <p:sldId id="467" r:id="rId178"/>
    <p:sldId id="468" r:id="rId179"/>
    <p:sldId id="500" r:id="rId180"/>
    <p:sldId id="501" r:id="rId181"/>
    <p:sldId id="502" r:id="rId182"/>
    <p:sldId id="503" r:id="rId183"/>
    <p:sldId id="504" r:id="rId184"/>
    <p:sldId id="505" r:id="rId185"/>
    <p:sldId id="506" r:id="rId186"/>
    <p:sldId id="507" r:id="rId187"/>
    <p:sldId id="508" r:id="rId188"/>
    <p:sldId id="498" r:id="rId189"/>
    <p:sldId id="422" r:id="rId190"/>
    <p:sldId id="478" r:id="rId191"/>
    <p:sldId id="419" r:id="rId192"/>
    <p:sldId id="424" r:id="rId193"/>
    <p:sldId id="426" r:id="rId194"/>
    <p:sldId id="479" r:id="rId195"/>
    <p:sldId id="480" r:id="rId196"/>
    <p:sldId id="485" r:id="rId197"/>
    <p:sldId id="483" r:id="rId198"/>
    <p:sldId id="482" r:id="rId199"/>
    <p:sldId id="484" r:id="rId200"/>
    <p:sldId id="420" r:id="rId201"/>
    <p:sldId id="496" r:id="rId202"/>
    <p:sldId id="487" r:id="rId203"/>
    <p:sldId id="425" r:id="rId204"/>
    <p:sldId id="488" r:id="rId205"/>
    <p:sldId id="489" r:id="rId206"/>
    <p:sldId id="490" r:id="rId207"/>
    <p:sldId id="491" r:id="rId208"/>
    <p:sldId id="492" r:id="rId209"/>
    <p:sldId id="511" r:id="rId210"/>
    <p:sldId id="493" r:id="rId211"/>
    <p:sldId id="512" r:id="rId212"/>
    <p:sldId id="486" r:id="rId213"/>
    <p:sldId id="495" r:id="rId214"/>
    <p:sldId id="494" r:id="rId215"/>
    <p:sldId id="529" r:id="rId216"/>
    <p:sldId id="522" r:id="rId217"/>
    <p:sldId id="521" r:id="rId218"/>
    <p:sldId id="523" r:id="rId219"/>
    <p:sldId id="524" r:id="rId220"/>
    <p:sldId id="528" r:id="rId221"/>
    <p:sldId id="525" r:id="rId222"/>
    <p:sldId id="530" r:id="rId223"/>
    <p:sldId id="538" r:id="rId224"/>
    <p:sldId id="531" r:id="rId225"/>
    <p:sldId id="532" r:id="rId226"/>
    <p:sldId id="534" r:id="rId227"/>
    <p:sldId id="535" r:id="rId228"/>
    <p:sldId id="533" r:id="rId229"/>
    <p:sldId id="497" r:id="rId230"/>
    <p:sldId id="513" r:id="rId231"/>
    <p:sldId id="514" r:id="rId232"/>
    <p:sldId id="515" r:id="rId233"/>
    <p:sldId id="516" r:id="rId234"/>
    <p:sldId id="518" r:id="rId235"/>
    <p:sldId id="517" r:id="rId236"/>
    <p:sldId id="520" r:id="rId237"/>
    <p:sldId id="509" r:id="rId238"/>
    <p:sldId id="510" r:id="rId239"/>
    <p:sldId id="536" r:id="rId240"/>
    <p:sldId id="537" r:id="rId241"/>
    <p:sldId id="541" r:id="rId242"/>
    <p:sldId id="542" r:id="rId243"/>
    <p:sldId id="543" r:id="rId244"/>
    <p:sldId id="544" r:id="rId245"/>
    <p:sldId id="545" r:id="rId246"/>
    <p:sldId id="546" r:id="rId247"/>
    <p:sldId id="547" r:id="rId248"/>
    <p:sldId id="548" r:id="rId249"/>
    <p:sldId id="549" r:id="rId250"/>
    <p:sldId id="550" r:id="rId251"/>
    <p:sldId id="556" r:id="rId252"/>
    <p:sldId id="551" r:id="rId253"/>
    <p:sldId id="552" r:id="rId254"/>
    <p:sldId id="553" r:id="rId255"/>
    <p:sldId id="554" r:id="rId256"/>
    <p:sldId id="555" r:id="rId257"/>
    <p:sldId id="540" r:id="rId258"/>
    <p:sldId id="302" r:id="rId259"/>
    <p:sldId id="303" r:id="rId260"/>
    <p:sldId id="307" r:id="rId261"/>
    <p:sldId id="472" r:id="rId262"/>
    <p:sldId id="473" r:id="rId263"/>
    <p:sldId id="474" r:id="rId264"/>
    <p:sldId id="304" r:id="rId265"/>
    <p:sldId id="470" r:id="rId266"/>
    <p:sldId id="475" r:id="rId267"/>
    <p:sldId id="476" r:id="rId268"/>
    <p:sldId id="477" r:id="rId269"/>
    <p:sldId id="539" r:id="rId2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beeblah Aberejo" initials="HA" lastIdx="1" clrIdx="0">
    <p:extLst>
      <p:ext uri="{19B8F6BF-5375-455C-9EA6-DF929625EA0E}">
        <p15:presenceInfo xmlns:p15="http://schemas.microsoft.com/office/powerpoint/2012/main" userId="34b05dfb0ec207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6" autoAdjust="0"/>
    <p:restoredTop sz="94660"/>
  </p:normalViewPr>
  <p:slideViewPr>
    <p:cSldViewPr snapToGrid="0">
      <p:cViewPr varScale="1">
        <p:scale>
          <a:sx n="110" d="100"/>
          <a:sy n="110" d="100"/>
        </p:scale>
        <p:origin x="75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notesMaster" Target="notesMasters/notesMaster1.xml"/><Relationship Id="rId276"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4/7/2025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169C1-42C6-EE24-0857-C73CF873F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76571-B2CE-FA5F-BF27-C04E88D03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E3A172-E322-01D5-3787-6A0B8CFC52E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8263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EB2A2-D93E-78E0-0747-023C340F1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2672F-88AF-3D72-CC23-C8C362AC9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8022A3-8931-E39E-2238-BAF2D31999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7706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6482D-A999-5A82-C042-B73DB3E4F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DF960-2072-5B75-26D0-BE8D9BFFBE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9170B-239E-1B19-9E8E-58283FB8B8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6177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A74E4-45FA-5A21-5A6D-17278F934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E3383-914F-FD95-9DB2-47BC52E60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2C0CAC-E990-B493-C6ED-3EF3058BB79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9149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01ACB-4B9C-9E02-C55E-5A05E28FB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46A6E-ACE8-C56A-1E97-A4E4BFEA4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0B78B-7E76-6D3F-9A98-387449AC8AB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9560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963CC-93F1-115F-4354-E66C0E744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D66D8E-7289-8A87-5358-B78AC8182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C62921-900D-B713-B9BA-525DC754992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275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5AA5A-739A-616A-C746-CB45B3063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9B49F-4037-83DB-C034-9ECD036AF0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17D7E-9879-8542-1E46-4CDCA306542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375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3374E-1197-269C-B8C0-59AC3D282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E7B64-9E5F-B679-111A-BE8E6DB5A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AF3FA-F602-850C-CDC2-63DB1310B1E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426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8016-493A-D18F-92AD-BBEDAE233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67433F-1F2F-DC3C-1105-492BB80CF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B2AE8-86AE-59F7-82BD-7E536D73CBD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250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8AF2-A46D-65DE-E9AC-E5C522F8D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7B786-F810-A4E5-B17C-AD508CD801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83A2A-D8CF-101A-17C3-18EF358646F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4128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4/7/2025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4/7/2025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4/7/2025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4/7/2025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4/7/2025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4/7/2025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4/7/2025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4/7/2025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4/7/2025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4/7/2025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4/7/2025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4/7/2025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s://huggingface.co/t5-base" TargetMode="External"/><Relationship Id="rId2" Type="http://schemas.openxmlformats.org/officeDocument/2006/relationships/hyperlink" Target="https://huggingface.co/t5-small" TargetMode="External"/><Relationship Id="rId1" Type="http://schemas.openxmlformats.org/officeDocument/2006/relationships/slideLayout" Target="../slideLayouts/slideLayout2.xml"/><Relationship Id="rId4" Type="http://schemas.openxmlformats.org/officeDocument/2006/relationships/hyperlink" Target="https://huggingface.co/t5-large" TargetMode="External"/></Relationships>
</file>

<file path=ppt/slides/_rels/slide227.xml.rels><?xml version="1.0" encoding="UTF-8" standalone="yes"?>
<Relationships xmlns="http://schemas.openxmlformats.org/package/2006/relationships"><Relationship Id="rId3" Type="http://schemas.openxmlformats.org/officeDocument/2006/relationships/hyperlink" Target="https://huggingface.co/facebook/bart-large" TargetMode="External"/><Relationship Id="rId2" Type="http://schemas.openxmlformats.org/officeDocument/2006/relationships/hyperlink" Target="https://huggingface.co/facebook/bart-base"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hyperlink" Target="https://huggingface.co/google/pegasus-large" TargetMode="External"/><Relationship Id="rId2" Type="http://schemas.openxmlformats.org/officeDocument/2006/relationships/hyperlink" Target="https://huggingface.co/Helsinki-NLP"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huggingface.co/model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36.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deeplearning.ai/short-courses/how-transformer-llms-work/?utm_campaign=handsonllm-launch&amp;utm_medium=partner" TargetMode="External"/><Relationship Id="rId4" Type="http://schemas.openxmlformats.org/officeDocument/2006/relationships/hyperlink" Target="https://www.amazon.com/Hands-Large-Language-Models-Understanding/dp/1098150961" TargetMode="External"/></Relationships>
</file>

<file path=ppt/slides/_rels/slide2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79" y="1737360"/>
            <a:ext cx="10554789" cy="4684229"/>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1AF8FA05-9E8B-113B-1E66-92617E92DAC6}"/>
              </a:ext>
            </a:extLst>
          </p:cNvPr>
          <p:cNvSpPr txBox="1"/>
          <p:nvPr/>
        </p:nvSpPr>
        <p:spPr>
          <a:xfrm rot="21421172">
            <a:off x="6217097" y="4770357"/>
            <a:ext cx="4749653" cy="1200329"/>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Semantic Relationship means how words relates, </a:t>
            </a:r>
            <a:r>
              <a:rPr lang="en-US" sz="2400" b="1" spc="65" dirty="0" err="1">
                <a:solidFill>
                  <a:srgbClr val="FFFFFF"/>
                </a:solidFill>
                <a:latin typeface="Bradley Hand ITC" panose="03070402050302030203" pitchFamily="66" charset="0"/>
                <a:cs typeface="Arial"/>
              </a:rPr>
              <a:t>e.g</a:t>
            </a:r>
            <a:r>
              <a:rPr lang="en-US" sz="2400" b="1" spc="65" dirty="0">
                <a:solidFill>
                  <a:srgbClr val="FFFFFF"/>
                </a:solidFill>
                <a:latin typeface="Bradley Hand ITC" panose="03070402050302030203" pitchFamily="66" charset="0"/>
                <a:cs typeface="Arial"/>
              </a:rPr>
              <a:t> King and Prince, King and Queen.</a:t>
            </a:r>
            <a:endParaRPr lang="en-US" sz="2400" b="1" dirty="0">
              <a:latin typeface="Bradley Hand ITC" panose="03070402050302030203" pitchFamily="66" charset="0"/>
              <a:cs typeface="Arial"/>
            </a:endParaRPr>
          </a:p>
        </p:txBody>
      </p:sp>
    </p:spTree>
    <p:extLst>
      <p:ext uri="{BB962C8B-B14F-4D97-AF65-F5344CB8AC3E}">
        <p14:creationId xmlns:p14="http://schemas.microsoft.com/office/powerpoint/2010/main" val="1695602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One-Hot Encoding</a:t>
            </a:r>
          </a:p>
          <a:p>
            <a:pPr marL="0" indent="0">
              <a:lnSpc>
                <a:spcPct val="100000"/>
              </a:lnSpc>
              <a:buNone/>
            </a:pPr>
            <a:r>
              <a:rPr lang="en-US" sz="28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800" dirty="0">
                <a:solidFill>
                  <a:schemeClr val="bg1"/>
                </a:solidFill>
                <a:latin typeface="Century Gothic" panose="020B0502020202020204" pitchFamily="34" charset="0"/>
              </a:rPr>
              <a:t>In this approach, the words of natural language in a sentence </a:t>
            </a:r>
            <a:r>
              <a:rPr lang="en-US" sz="2800" b="1" dirty="0">
                <a:solidFill>
                  <a:schemeClr val="bg1"/>
                </a:solidFill>
                <a:latin typeface="Century Gothic" panose="020B0502020202020204" pitchFamily="34" charset="0"/>
              </a:rPr>
              <a:t>(e.g. The bat sat on the cat:- “the”, “bat”, “sat”, “on”, “the” and “cat”) </a:t>
            </a:r>
            <a:r>
              <a:rPr lang="en-US" sz="2800" dirty="0">
                <a:solidFill>
                  <a:schemeClr val="bg1"/>
                </a:solidFill>
                <a:latin typeface="Century Gothic" panose="020B0502020202020204" pitchFamily="34" charset="0"/>
              </a:rPr>
              <a:t>are represented by the columns of a matrix. </a:t>
            </a:r>
          </a:p>
          <a:p>
            <a:pPr marL="0" indent="0">
              <a:lnSpc>
                <a:spcPct val="100000"/>
              </a:lnSpc>
              <a:buNone/>
            </a:pPr>
            <a:r>
              <a:rPr lang="en-US" sz="2800" dirty="0">
                <a:solidFill>
                  <a:schemeClr val="bg1"/>
                </a:solidFill>
                <a:latin typeface="Century Gothic" panose="020B0502020202020204" pitchFamily="34" charset="0"/>
              </a:rPr>
              <a:t>Each row in the matrix, meanwhile, represents a unique word. </a:t>
            </a: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5CA0DE4-45D8-6898-1B8B-A34D5295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22ED-F52A-F956-4BF3-E9894D1BEE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177633-65CE-28D1-0D80-F5C31E1C2A69}"/>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this approach,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39DE5B3-03B1-F648-7B23-888723529B2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9D0397F-5CBD-FDE3-131E-034FF4A383D4}"/>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F27F59A3-CDBD-4A0D-BBB1-11658A7877B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966298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737360"/>
            <a:ext cx="7672252" cy="4684229"/>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856617" y="1802446"/>
            <a:ext cx="2934789" cy="2268507"/>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B7E7D3-3E30-1FB0-F36F-1951EC8FA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75CDC-0E96-18AD-E330-97B1B47E8372}"/>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BCF3650E-EBBC-C402-AC57-E794D89719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82F74C-1F56-7949-EB09-D9531E930F52}"/>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55457F2F-C2C1-1157-F4CD-F1CE61C9C33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257B1546-D042-2C26-8456-E8480FC7C6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107</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18</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79" y="768477"/>
            <a:ext cx="10418446"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(WORD EMBEDDING) &amp; RECURRENT NEURAL NETWORK</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108</a:t>
            </a:fld>
            <a:endParaRPr lang="en-US" sz="1800" dirty="0"/>
          </a:p>
        </p:txBody>
      </p:sp>
      <p:sp>
        <p:nvSpPr>
          <p:cNvPr id="4" name="TextBox 3">
            <a:extLst>
              <a:ext uri="{FF2B5EF4-FFF2-40B4-BE49-F238E27FC236}">
                <a16:creationId xmlns:a16="http://schemas.microsoft.com/office/drawing/2014/main" id="{02DD9084-83A5-9A0F-6E0F-6CCAF749672B}"/>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18</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
        <p:nvSpPr>
          <p:cNvPr id="5" name="TextBox 4">
            <a:extLst>
              <a:ext uri="{FF2B5EF4-FFF2-40B4-BE49-F238E27FC236}">
                <a16:creationId xmlns:a16="http://schemas.microsoft.com/office/drawing/2014/main" id="{34A2B411-2972-4127-C0BF-62564E95015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8779869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E07A72-D986-4530-D8DA-D38F81242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C9B78-2864-0FC8-5678-4923A0F7FD15}"/>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F120742B-CE68-2C29-98EC-788C906CBC43}"/>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29CE66F0-6D16-E969-B1B7-9CC2DC0311B8}"/>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8F15852-7845-5763-FEA3-319FC0833B23}"/>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6788BF22-28D4-0465-66AB-532C60984F70}"/>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Tree>
    <p:extLst>
      <p:ext uri="{BB962C8B-B14F-4D97-AF65-F5344CB8AC3E}">
        <p14:creationId xmlns:p14="http://schemas.microsoft.com/office/powerpoint/2010/main" val="376601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571F29-4464-97D9-E470-456A598D3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1B9C6-7685-12C2-2EFD-8B1258F11BCD}"/>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AAABAAC9-8EF9-4EA5-33F2-201D7E2B416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third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06A6EF05-B18F-3524-5FDD-206A6436FD3E}"/>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2B610CC3-A72D-A569-FACF-DE06780C7733}"/>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947D7CA7-7D40-4384-14B3-485231B23EBD}"/>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Tree>
    <p:extLst>
      <p:ext uri="{BB962C8B-B14F-4D97-AF65-F5344CB8AC3E}">
        <p14:creationId xmlns:p14="http://schemas.microsoft.com/office/powerpoint/2010/main" val="16404725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1AF7F2-6353-135A-D3E8-E2F5E73F6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05ABC-97A1-FBE9-15D2-D373E6BC5E67}"/>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4A30A52-84D8-B767-A6B6-7402B1ADCE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1F84A8E5-D7E2-F2F4-0A63-7EAC5DDE2BF3}"/>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83FE2DF-47F3-CC7F-B093-52DFAEDE06A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AC3EE71F-FCAB-04AE-DC4E-6B938718AD25}"/>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D9D4E277-E1C7-D1A2-B122-230CF6B5D1D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145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CA9C96-6B0B-C537-D148-3CE863999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C1F87-A9DD-0335-F29C-A294322EC826}"/>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CC6CBB0-FBF6-F0BF-CD42-D41C5E44A932}"/>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F8B6FA65-68F7-3FC0-3A9D-238A27FD73DB}"/>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4A967846-393D-0EBB-0D25-7F008EAC0296}"/>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1ED8A67F-7807-E869-A0DA-EC41EEE1A672}"/>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9A02F00-228D-E98F-CD58-A78C64FC3C4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301F21-7E10-43D2-75B2-074FF5D9379A}"/>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503161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E10DB2-7D1C-DBB7-0E0B-C0D50A369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DB93E-21FE-D0CF-4841-4818A658488C}"/>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C0F2641F-C5D6-5FD8-164E-6C70AB7EC7D6}"/>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D8B9324-BDAA-72E0-45AE-A135137ECA9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9BEA32-BCF8-788E-1DEE-7560A763B6B1}"/>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7" name="TextBox 6">
            <a:extLst>
              <a:ext uri="{FF2B5EF4-FFF2-40B4-BE49-F238E27FC236}">
                <a16:creationId xmlns:a16="http://schemas.microsoft.com/office/drawing/2014/main" id="{C7F0332E-945A-71B2-0D15-9A8E6E50AD8D}"/>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B11A1734-273E-9DFF-148E-B86E331ABBC1}"/>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09408339-7764-AFDC-94E0-17A4245E0D99}"/>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4612817-770A-78D4-C9CE-201504734EE0}"/>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EE2C438-F0F2-839A-1462-2E2C900D9B30}"/>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02242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BBE50A-F087-1151-D2B0-78FB4F1B9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F3B20-D84D-F68D-F8CC-8C0D9025F9F9}"/>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DC2E303F-C2A1-7A84-464A-BCBBBDC4CD4D}"/>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D76FA04B-09B1-CFAC-207E-7233B2DFC1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97CD349-BF79-840D-7CE4-BE4283755DD9}"/>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TextBox 3">
            <a:extLst>
              <a:ext uri="{FF2B5EF4-FFF2-40B4-BE49-F238E27FC236}">
                <a16:creationId xmlns:a16="http://schemas.microsoft.com/office/drawing/2014/main" id="{1EB17F4C-F55A-727E-1BF1-CBDE5BC9ACA6}"/>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699480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F0CFA6-66F2-D396-B1AB-2C56CFA13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4815B-98D6-2B78-3C1A-921D7C954DA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F2EFEC97-C2BD-A69D-91C6-06F71C83EDE9}"/>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7A6B4248-A32F-897B-BC6D-5D91C043AB4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3B4A150-75E9-2EA4-E7B0-7A84F60B948B}"/>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TextBox 3">
            <a:extLst>
              <a:ext uri="{FF2B5EF4-FFF2-40B4-BE49-F238E27FC236}">
                <a16:creationId xmlns:a16="http://schemas.microsoft.com/office/drawing/2014/main" id="{4EBE43B5-5145-7801-D48A-3C891E4BBCC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51385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0D0612-C303-C822-B78C-DBF9B73CD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EFED0-1FF7-2304-34EE-A96271A9C96D}"/>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B2F3082B-C976-E2CF-DEF1-DB61588CB676}"/>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Working with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Working with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Discussing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p:txBody>
      </p:sp>
      <p:sp>
        <p:nvSpPr>
          <p:cNvPr id="5" name="Footer Placeholder 4">
            <a:extLst>
              <a:ext uri="{FF2B5EF4-FFF2-40B4-BE49-F238E27FC236}">
                <a16:creationId xmlns:a16="http://schemas.microsoft.com/office/drawing/2014/main" id="{4EC4982D-EBD6-1FA7-9504-F0C153209EA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81E9E51-D6C7-1018-2342-17730071133A}"/>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7" name="TextBox 6">
            <a:extLst>
              <a:ext uri="{FF2B5EF4-FFF2-40B4-BE49-F238E27FC236}">
                <a16:creationId xmlns:a16="http://schemas.microsoft.com/office/drawing/2014/main" id="{6AF4B651-7451-B7A0-CB01-3B3D441FEC00}"/>
              </a:ext>
            </a:extLst>
          </p:cNvPr>
          <p:cNvSpPr txBox="1"/>
          <p:nvPr/>
        </p:nvSpPr>
        <p:spPr>
          <a:xfrm rot="21321536">
            <a:off x="9090717" y="4694506"/>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5491076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EF8604-971B-BD9E-7644-EAF4722E4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FABE6-1DFD-B9F0-A6DE-6E5B690BA95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9BF429A8-4E5C-CC5E-3CA6-4D76D6BF921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C5032BBE-AB3B-BF11-9236-8010BFB0BBD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22426B6-477D-9639-10E4-C58C68497B21}"/>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B14EF6D7-A7E4-629D-8441-FFD9B4C2070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12697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vectors.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(or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Learning (or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ourier New" panose="02070309020205020404" pitchFamily="49" charset="0"/>
                <a:cs typeface="Courier New" panose="02070309020205020404" pitchFamily="49" charset="0"/>
              </a:rPr>
              <a:t>embedding_layer</a:t>
            </a:r>
            <a:r>
              <a:rPr lang="en-US" sz="2400" dirty="0">
                <a:solidFill>
                  <a:schemeClr val="bg1"/>
                </a:solidFill>
                <a:latin typeface="Courier New" panose="02070309020205020404" pitchFamily="49" charset="0"/>
                <a:cs typeface="Courier New" panose="02070309020205020404" pitchFamily="49" charset="0"/>
              </a:rPr>
              <a:t> = </a:t>
            </a:r>
            <a:r>
              <a:rPr lang="en-US" sz="2400" dirty="0" err="1">
                <a:solidFill>
                  <a:schemeClr val="bg1"/>
                </a:solidFill>
                <a:latin typeface="Courier New" panose="02070309020205020404" pitchFamily="49" charset="0"/>
                <a:cs typeface="Courier New" panose="02070309020205020404" pitchFamily="49" charset="0"/>
              </a:rPr>
              <a:t>layers.Embedding</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input_dim</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max_tokens</a:t>
            </a:r>
            <a:r>
              <a:rPr lang="en-US" sz="2400" dirty="0">
                <a:solidFill>
                  <a:schemeClr val="bg1"/>
                </a:solidFill>
                <a:latin typeface="Courier New" panose="02070309020205020404" pitchFamily="49" charset="0"/>
                <a:cs typeface="Courier New" panose="02070309020205020404" pitchFamily="49" charset="0"/>
              </a:rPr>
              <a:t>, </a:t>
            </a:r>
            <a:r>
              <a:rPr lang="en-US" sz="2400" dirty="0" err="1">
                <a:solidFill>
                  <a:schemeClr val="bg1"/>
                </a:solidFill>
                <a:latin typeface="Courier New" panose="02070309020205020404" pitchFamily="49" charset="0"/>
                <a:cs typeface="Courier New" panose="02070309020205020404" pitchFamily="49" charset="0"/>
              </a:rPr>
              <a:t>output_dim</a:t>
            </a:r>
            <a:r>
              <a:rPr lang="en-US" sz="2400" dirty="0">
                <a:solidFill>
                  <a:schemeClr val="bg1"/>
                </a:solidFill>
                <a:latin typeface="Courier New" panose="02070309020205020404" pitchFamily="49" charset="0"/>
                <a:cs typeface="Courier New" panose="02070309020205020404" pitchFamily="49"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b="1" dirty="0">
                <a:solidFill>
                  <a:schemeClr val="bg1"/>
                </a:solidFill>
                <a:latin typeface="Century Gothic" panose="020B0502020202020204" pitchFamily="34" charset="0"/>
              </a:rPr>
              <a:t>Parameters:  </a:t>
            </a:r>
            <a:r>
              <a:rPr lang="en-US" sz="2400" dirty="0">
                <a:solidFill>
                  <a:schemeClr val="bg1"/>
                </a:solidFill>
                <a:latin typeface="Century Gothic" panose="020B0502020202020204" pitchFamily="34" charset="0"/>
              </a:rPr>
              <a:t>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348930" y="3333205"/>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406541" y="1713602"/>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3489" r="25720" b="9536"/>
          <a:stretch/>
        </p:blipFill>
        <p:spPr>
          <a:xfrm>
            <a:off x="1036320" y="1737360"/>
            <a:ext cx="8341935" cy="4613147"/>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Princess? </a:t>
            </a:r>
            <a:r>
              <a:rPr lang="en-US" sz="2000" b="1" i="0" dirty="0" err="1">
                <a:solidFill>
                  <a:srgbClr val="E3E3E3"/>
                </a:solidFill>
                <a:effectLst/>
                <a:latin typeface="Bradley Hand ITC" panose="03070402050302030203" pitchFamily="66" charset="0"/>
              </a:rPr>
              <a:t>Prince_Paras</a:t>
            </a:r>
            <a:r>
              <a:rPr lang="en-US" sz="2000" b="1" i="0" dirty="0">
                <a:solidFill>
                  <a:srgbClr val="E3E3E3"/>
                </a:solidFill>
                <a:effectLst/>
                <a:latin typeface="Bradley Hand ITC" panose="03070402050302030203" pitchFamily="66"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fontScale="92500" lnSpcReduction="10000"/>
          </a:bodyPr>
          <a:lstStyle/>
          <a:p>
            <a:pPr marL="0" indent="0">
              <a:lnSpc>
                <a:spcPct val="150000"/>
              </a:lnSpc>
              <a:buNone/>
            </a:pPr>
            <a:r>
              <a:rPr lang="en-US" sz="2800" b="1" dirty="0">
                <a:solidFill>
                  <a:schemeClr val="bg1"/>
                </a:solidFill>
                <a:latin typeface="Century Gothic" panose="020B0502020202020204" pitchFamily="34" charset="0"/>
              </a:rPr>
              <a:t>List of words to visualize    ['king', 'queen', 'man', 'woman', 'prince', 'princess', 'cat', 'dog', 'library', 'table', 'throne', 'chair’]</a:t>
            </a:r>
          </a:p>
          <a:p>
            <a:pPr marL="0" indent="0">
              <a:lnSpc>
                <a:spcPct val="150000"/>
              </a:lnSpc>
              <a:buNone/>
            </a:pPr>
            <a:r>
              <a:rPr lang="en-US" sz="2400" b="1" dirty="0">
                <a:solidFill>
                  <a:schemeClr val="bg1"/>
                </a:solidFill>
                <a:latin typeface="Century Gothic" panose="020B0502020202020204" pitchFamily="34" charset="0"/>
              </a:rPr>
              <a:t>Say:  </a:t>
            </a:r>
            <a:r>
              <a:rPr lang="en-US" sz="2400" dirty="0">
                <a:solidFill>
                  <a:schemeClr val="bg1"/>
                </a:solidFill>
                <a:latin typeface="Century Gothic" panose="020B0502020202020204" pitchFamily="34" charset="0"/>
              </a:rPr>
              <a:t>Royalty: king, queen, prince, princess, throne</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a:t>
            </a:r>
          </a:p>
          <a:p>
            <a:pPr>
              <a:lnSpc>
                <a:spcPct val="150000"/>
              </a:lnSpc>
            </a:pPr>
            <a:r>
              <a:rPr lang="en-US" sz="2400" dirty="0">
                <a:solidFill>
                  <a:schemeClr val="bg1"/>
                </a:solidFill>
                <a:latin typeface="Century Gothic" panose="020B0502020202020204" pitchFamily="34" charset="0"/>
              </a:rPr>
              <a:t>Books/Reading: library</a:t>
            </a:r>
          </a:p>
          <a:p>
            <a:pPr>
              <a:lnSpc>
                <a:spcPct val="150000"/>
              </a:lnSpc>
            </a:pPr>
            <a:r>
              <a:rPr lang="en-US" sz="2400" dirty="0">
                <a:solidFill>
                  <a:schemeClr val="bg1"/>
                </a:solidFill>
                <a:latin typeface="Century Gothic" panose="020B0502020202020204" pitchFamily="34" charset="0"/>
              </a:rPr>
              <a:t>Furniture: chair, table, </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9C8ECA-9D89-9DC3-D40A-6713038B7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E43AB-9DCE-32D1-7B6D-A2DF4AF7F79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0E0B5BE-041D-8BC6-3B23-760CCA2BB9C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Using Word2Vec, Plot the Embedding od the words below.</a:t>
            </a:r>
            <a:r>
              <a:rPr lang="en-US" sz="2400" dirty="0">
                <a:solidFill>
                  <a:schemeClr val="bg1"/>
                </a:solidFill>
                <a:latin typeface="Century Gothic" panose="020B0502020202020204" pitchFamily="34" charset="0"/>
              </a:rPr>
              <a:t> </a:t>
            </a:r>
          </a:p>
          <a:p>
            <a:pPr marL="0" indent="0">
              <a:lnSpc>
                <a:spcPct val="200000"/>
              </a:lnSpc>
              <a:buNone/>
            </a:pPr>
            <a:r>
              <a:rPr lang="en-US" sz="2000" b="1" dirty="0">
                <a:solidFill>
                  <a:schemeClr val="bg1"/>
                </a:solidFill>
                <a:effectLst/>
                <a:latin typeface="Courier New" panose="02070309020205020404" pitchFamily="49" charset="0"/>
              </a:rPr>
              <a:t>words = ['king', 'queen', 'prince', 'princess', 'man', 'woman’, 'cat', 'dog', 'kitten', 'puppy’, 'book', 'library', 'page', 'author’, 'chair', 'table', 'furniture', 'sofa']</a:t>
            </a:r>
          </a:p>
        </p:txBody>
      </p:sp>
      <p:sp>
        <p:nvSpPr>
          <p:cNvPr id="5" name="Footer Placeholder 4">
            <a:extLst>
              <a:ext uri="{FF2B5EF4-FFF2-40B4-BE49-F238E27FC236}">
                <a16:creationId xmlns:a16="http://schemas.microsoft.com/office/drawing/2014/main" id="{512F179D-7C61-AFFF-5614-333DA8B54AF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4F86581-C29A-2624-B305-16412C9BD3F2}"/>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ADC76397-F8A1-913A-EF03-5FD2661C398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9FABF184-AF4C-7A27-CAA6-85EF11B4AA68}"/>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This time more accurate response??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680322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321B305-8F7E-425C-2F5A-5D85BA4C8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80D40-4605-706A-CDDE-484C5DD62DA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8257CD5F-B798-6B5C-2188-1E6A42C9576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94D5A5A-E189-4701-9796-F769C3CBB3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0EB7DA-D7EC-056E-2996-7AF19E229770}"/>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Content Placeholder 2">
            <a:extLst>
              <a:ext uri="{FF2B5EF4-FFF2-40B4-BE49-F238E27FC236}">
                <a16:creationId xmlns:a16="http://schemas.microsoft.com/office/drawing/2014/main" id="{5EC97E42-4900-ACAE-40DB-0FA3398E01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43AB0AE7-8583-9B13-A3B2-72CE4CFAD4BA}"/>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517E5392-BE1C-0C98-6B22-1074EBBE3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710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2A0006-7EDD-1DA3-DEBE-1231BFCC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6A2DC-B1B5-CB2E-5967-A4F8A1F913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4D005B9-7379-75D0-F7A5-8942698039F6}"/>
              </a:ext>
            </a:extLst>
          </p:cNvPr>
          <p:cNvSpPr>
            <a:spLocks noGrp="1"/>
          </p:cNvSpPr>
          <p:nvPr>
            <p:ph idx="1"/>
          </p:nvPr>
        </p:nvSpPr>
        <p:spPr>
          <a:xfrm>
            <a:off x="1097280" y="1737360"/>
            <a:ext cx="10427781" cy="4684229"/>
          </a:xfrm>
        </p:spPr>
        <p:txBody>
          <a:bodyPr>
            <a:normAutofit fontScale="77500" lnSpcReduction="20000"/>
          </a:bodyPr>
          <a:lstStyle/>
          <a:p>
            <a:pPr marL="0" indent="0">
              <a:lnSpc>
                <a:spcPct val="200000"/>
              </a:lnSpc>
              <a:buNone/>
            </a:pPr>
            <a:r>
              <a:rPr lang="en-US" sz="2800" b="1" dirty="0">
                <a:solidFill>
                  <a:schemeClr val="bg1"/>
                </a:solidFill>
                <a:latin typeface="Century Gothic" panose="020B0502020202020204" pitchFamily="34" charset="0"/>
              </a:rPr>
              <a:t>List of words to visualize: </a:t>
            </a:r>
            <a:r>
              <a:rPr lang="en-US" sz="2800"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00000"/>
              </a:lnSpc>
              <a:buNone/>
            </a:pPr>
            <a:r>
              <a:rPr lang="en-US" sz="2600" b="1" dirty="0">
                <a:solidFill>
                  <a:schemeClr val="bg1"/>
                </a:solidFill>
                <a:latin typeface="Century Gothic" panose="020B0502020202020204" pitchFamily="34" charset="0"/>
              </a:rPr>
              <a:t>Say:  </a:t>
            </a:r>
            <a:r>
              <a:rPr lang="en-US" sz="2600" dirty="0">
                <a:solidFill>
                  <a:schemeClr val="bg1"/>
                </a:solidFill>
                <a:latin typeface="Century Gothic" panose="020B0502020202020204" pitchFamily="34" charset="0"/>
              </a:rPr>
              <a:t>Royalty: king, queen, prince, princess</a:t>
            </a:r>
          </a:p>
          <a:p>
            <a:pPr marL="0" indent="0">
              <a:lnSpc>
                <a:spcPct val="100000"/>
              </a:lnSpc>
              <a:buNone/>
            </a:pPr>
            <a:r>
              <a:rPr lang="en-US" sz="2600" dirty="0">
                <a:solidFill>
                  <a:schemeClr val="bg1"/>
                </a:solidFill>
                <a:latin typeface="Century Gothic" panose="020B0502020202020204" pitchFamily="34" charset="0"/>
              </a:rPr>
              <a:t>Gender: man, woman</a:t>
            </a:r>
          </a:p>
          <a:p>
            <a:pPr marL="0" indent="0">
              <a:lnSpc>
                <a:spcPct val="100000"/>
              </a:lnSpc>
              <a:buNone/>
            </a:pPr>
            <a:r>
              <a:rPr lang="en-US" sz="2600" dirty="0">
                <a:solidFill>
                  <a:schemeClr val="bg1"/>
                </a:solidFill>
                <a:latin typeface="Century Gothic" panose="020B0502020202020204" pitchFamily="34" charset="0"/>
              </a:rPr>
              <a:t>Pets/Animals: cat, dog, kitten, puppy</a:t>
            </a:r>
          </a:p>
          <a:p>
            <a:pPr marL="0" indent="0">
              <a:lnSpc>
                <a:spcPct val="100000"/>
              </a:lnSpc>
              <a:buNone/>
            </a:pPr>
            <a:r>
              <a:rPr lang="en-US" sz="2600" dirty="0">
                <a:solidFill>
                  <a:schemeClr val="bg1"/>
                </a:solidFill>
                <a:latin typeface="Century Gothic" panose="020B0502020202020204" pitchFamily="34" charset="0"/>
              </a:rPr>
              <a:t>Books/Reading: book, library, page, author</a:t>
            </a:r>
          </a:p>
          <a:p>
            <a:pPr marL="0" indent="0">
              <a:lnSpc>
                <a:spcPct val="100000"/>
              </a:lnSpc>
              <a:buNone/>
            </a:pPr>
            <a:r>
              <a:rPr lang="en-US" sz="26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AF18A17E-0884-541C-EEEA-05DD40630B4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191F5B-0881-B45F-832B-C387924364C8}"/>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4" name="Content Placeholder 2">
            <a:extLst>
              <a:ext uri="{FF2B5EF4-FFF2-40B4-BE49-F238E27FC236}">
                <a16:creationId xmlns:a16="http://schemas.microsoft.com/office/drawing/2014/main" id="{D1187B2B-AA23-E500-0534-3846D5346EB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350D59E1-4091-C862-E36B-908C2EC8A599}"/>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834949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5BBF64-64B5-87CB-82EC-517D98B29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78EB5-90C1-F3E8-EE7B-C22F11138031}"/>
              </a:ext>
            </a:extLst>
          </p:cNvPr>
          <p:cNvSpPr>
            <a:spLocks noGrp="1"/>
          </p:cNvSpPr>
          <p:nvPr>
            <p:ph idx="1"/>
          </p:nvPr>
        </p:nvSpPr>
        <p:spPr>
          <a:xfrm>
            <a:off x="307819" y="1654629"/>
            <a:ext cx="3452047" cy="4766960"/>
          </a:xfrm>
        </p:spPr>
        <p:txBody>
          <a:bodyPr>
            <a:normAutofit fontScale="92500" lnSpcReduction="10000"/>
          </a:bodyPr>
          <a:lstStyle/>
          <a:p>
            <a:pPr marL="0" indent="0">
              <a:lnSpc>
                <a:spcPct val="150000"/>
              </a:lnSpc>
              <a:buNone/>
            </a:pPr>
            <a:r>
              <a:rPr lang="en-US" b="1" dirty="0">
                <a:solidFill>
                  <a:schemeClr val="bg1"/>
                </a:solidFill>
                <a:latin typeface="Century Gothic" panose="020B0502020202020204" pitchFamily="34" charset="0"/>
              </a:rPr>
              <a:t>List of words to visualize: </a:t>
            </a:r>
            <a:r>
              <a:rPr lang="en-US"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50000"/>
              </a:lnSpc>
              <a:buNone/>
            </a:pPr>
            <a:r>
              <a:rPr lang="en-US"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E88A46B9-D54C-1918-8F4C-64BE280696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243D0BA-1ADB-DB58-7FFA-C1F26B0AD818}"/>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Content Placeholder 2">
            <a:extLst>
              <a:ext uri="{FF2B5EF4-FFF2-40B4-BE49-F238E27FC236}">
                <a16:creationId xmlns:a16="http://schemas.microsoft.com/office/drawing/2014/main" id="{12098BBB-3CC0-737F-609D-7BB6061D8F8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05FB6FA2-B85B-2F82-A613-C78828B8556F}"/>
              </a:ext>
            </a:extLst>
          </p:cNvPr>
          <p:cNvSpPr txBox="1"/>
          <p:nvPr/>
        </p:nvSpPr>
        <p:spPr>
          <a:xfrm rot="21421172">
            <a:off x="1432316" y="5998237"/>
            <a:ext cx="2822082" cy="369332"/>
          </a:xfrm>
          <a:prstGeom prst="rect">
            <a:avLst/>
          </a:prstGeom>
          <a:noFill/>
        </p:spPr>
        <p:txBody>
          <a:bodyPr wrap="square">
            <a:spAutoFit/>
          </a:bodyPr>
          <a:lstStyle/>
          <a:p>
            <a:pPr algn="ctr"/>
            <a:r>
              <a:rPr lang="en-US" sz="1800" b="1" kern="1200" dirty="0">
                <a:solidFill>
                  <a:srgbClr val="FFFFFF"/>
                </a:solidFill>
                <a:effectLst/>
                <a:latin typeface="Bradley Hand ITC" panose="03070402050302030203" pitchFamily="66" charset="0"/>
              </a:rPr>
              <a:t>Interesting right!!</a:t>
            </a:r>
            <a:endParaRPr lang="en-US" sz="2000" b="1" dirty="0">
              <a:latin typeface="Bradley Hand ITC" panose="03070402050302030203" pitchFamily="66" charset="0"/>
              <a:cs typeface="Arial"/>
            </a:endParaRPr>
          </a:p>
        </p:txBody>
      </p:sp>
      <p:pic>
        <p:nvPicPr>
          <p:cNvPr id="1026" name="Picture 2">
            <a:extLst>
              <a:ext uri="{FF2B5EF4-FFF2-40B4-BE49-F238E27FC236}">
                <a16:creationId xmlns:a16="http://schemas.microsoft.com/office/drawing/2014/main" id="{27EEC205-A9D3-0B24-8EFF-A2EB7A10D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866" y="102758"/>
            <a:ext cx="8269511" cy="621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4883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8333357" y="5500384"/>
            <a:ext cx="335727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p>
          <a:p>
            <a:pPr algn="ctr"/>
            <a:r>
              <a:rPr lang="en-US" sz="2000" b="1" dirty="0" err="1">
                <a:solidFill>
                  <a:schemeClr val="bg1"/>
                </a:solidFill>
                <a:latin typeface="Century Gothic" panose="020B0502020202020204" pitchFamily="34" charset="0"/>
              </a:rPr>
              <a:t>GloVe</a:t>
            </a:r>
            <a:r>
              <a:rPr lang="en-US" sz="2000" b="1" spc="65" dirty="0">
                <a:solidFill>
                  <a:srgbClr val="FFFFFF"/>
                </a:solidFill>
                <a:latin typeface="Bradley Hand ITC" panose="03070402050302030203" pitchFamily="66" charset="0"/>
                <a:cs typeface="Arial"/>
              </a:rPr>
              <a:t> == Global Vectors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338306" y="5402965"/>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0426"/>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a:t>
            </a:r>
            <a:r>
              <a:rPr lang="en-US" sz="2400" b="1" dirty="0">
                <a:solidFill>
                  <a:schemeClr val="bg1"/>
                </a:solidFill>
                <a:latin typeface="Century Gothic" panose="020B0502020202020204" pitchFamily="34" charset="0"/>
              </a:rPr>
              <a:t>Laurens van der </a:t>
            </a:r>
            <a:r>
              <a:rPr lang="en-US" sz="2400" b="1" dirty="0" err="1">
                <a:solidFill>
                  <a:schemeClr val="bg1"/>
                </a:solidFill>
                <a:latin typeface="Century Gothic" panose="020B0502020202020204" pitchFamily="34" charset="0"/>
              </a:rPr>
              <a:t>Maaten</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in collaboration with </a:t>
            </a:r>
            <a:r>
              <a:rPr lang="en-US" sz="2400" b="1" dirty="0">
                <a:solidFill>
                  <a:schemeClr val="bg1"/>
                </a:solidFill>
                <a:latin typeface="Century Gothic" panose="020B0502020202020204" pitchFamily="34" charset="0"/>
              </a:rPr>
              <a:t>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163</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166</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167</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172</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173</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174</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175</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89511F-4831-EB98-0C38-BE0D9D260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FEC27-BF34-5DBB-C62C-A210954E9DA5}"/>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ANSWERS</a:t>
            </a:r>
          </a:p>
        </p:txBody>
      </p:sp>
      <p:sp>
        <p:nvSpPr>
          <p:cNvPr id="5" name="Footer Placeholder 4">
            <a:extLst>
              <a:ext uri="{FF2B5EF4-FFF2-40B4-BE49-F238E27FC236}">
                <a16:creationId xmlns:a16="http://schemas.microsoft.com/office/drawing/2014/main" id="{3EFC6F35-BAE1-61BC-F933-A93DF59FF53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C5BC9C2-168C-D624-478A-44D8EAB55DB1}"/>
              </a:ext>
            </a:extLst>
          </p:cNvPr>
          <p:cNvSpPr>
            <a:spLocks noGrp="1"/>
          </p:cNvSpPr>
          <p:nvPr>
            <p:ph type="sldNum" sz="quarter" idx="12"/>
          </p:nvPr>
        </p:nvSpPr>
        <p:spPr/>
        <p:txBody>
          <a:bodyPr/>
          <a:lstStyle/>
          <a:p>
            <a:fld id="{7F537688-BEAE-4904-826F-1C1E0645A5D0}" type="slidenum">
              <a:rPr lang="en-US" sz="2000" smtClean="0"/>
              <a:t>176</a:t>
            </a:fld>
            <a:endParaRPr lang="en-US" sz="2000" dirty="0"/>
          </a:p>
        </p:txBody>
      </p:sp>
      <p:sp>
        <p:nvSpPr>
          <p:cNvPr id="4" name="Content Placeholder 2">
            <a:extLst>
              <a:ext uri="{FF2B5EF4-FFF2-40B4-BE49-F238E27FC236}">
                <a16:creationId xmlns:a16="http://schemas.microsoft.com/office/drawing/2014/main" id="{2C14FF3D-C5C3-3F12-7BC0-421B44FA83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E7AA5B04-3467-5462-4EA6-2E861D9DEE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1729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02490AA-0192-DC71-4E2C-39B11624E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F393E-87E6-8044-84D5-B7B4140A044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9CB08188-E73D-8A00-E3D6-CF7FE1871583}"/>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79FE52A3-0A68-4D29-0861-ED350C4A8950}"/>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576A1A9-3A91-3751-5680-A2A2CEA60EC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DA24625E-E422-B3FF-2D4E-5D328370B06C}"/>
              </a:ext>
            </a:extLst>
          </p:cNvPr>
          <p:cNvSpPr>
            <a:spLocks noGrp="1"/>
          </p:cNvSpPr>
          <p:nvPr>
            <p:ph type="sldNum" sz="quarter" idx="12"/>
          </p:nvPr>
        </p:nvSpPr>
        <p:spPr/>
        <p:txBody>
          <a:bodyPr/>
          <a:lstStyle/>
          <a:p>
            <a:fld id="{7F537688-BEAE-4904-826F-1C1E0645A5D0}" type="slidenum">
              <a:rPr lang="en-US" sz="1800" smtClean="0"/>
              <a:t>177</a:t>
            </a:fld>
            <a:endParaRPr lang="en-US" sz="1800" dirty="0"/>
          </a:p>
        </p:txBody>
      </p:sp>
      <p:sp>
        <p:nvSpPr>
          <p:cNvPr id="4" name="TextBox 3">
            <a:extLst>
              <a:ext uri="{FF2B5EF4-FFF2-40B4-BE49-F238E27FC236}">
                <a16:creationId xmlns:a16="http://schemas.microsoft.com/office/drawing/2014/main" id="{9DAD065C-D7C7-C4B0-68FC-5F141038692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25</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1541865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50157D-EB2B-5616-E2C1-15EAC7DF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B7075-8D2B-9685-4921-8CE987CC13A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TRANSFORMERS, ATTENTION AND PRETRAINED NLP MODELS (HUGGING FACE, GPT)</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9CA7E4D-6CDD-6932-A7E8-5578406E73A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803546F6-C8C7-1360-1526-7D41047D7063}"/>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F1B41D68-F0EA-23D4-9623-56FCEA7D6D9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220AC72-CC32-E29D-5E39-C510A40F4532}"/>
              </a:ext>
            </a:extLst>
          </p:cNvPr>
          <p:cNvSpPr>
            <a:spLocks noGrp="1"/>
          </p:cNvSpPr>
          <p:nvPr>
            <p:ph type="sldNum" sz="quarter" idx="12"/>
          </p:nvPr>
        </p:nvSpPr>
        <p:spPr/>
        <p:txBody>
          <a:bodyPr/>
          <a:lstStyle/>
          <a:p>
            <a:fld id="{7F537688-BEAE-4904-826F-1C1E0645A5D0}" type="slidenum">
              <a:rPr lang="en-US" sz="1800" smtClean="0"/>
              <a:t>178</a:t>
            </a:fld>
            <a:endParaRPr lang="en-US" sz="1800" dirty="0"/>
          </a:p>
        </p:txBody>
      </p:sp>
      <p:sp>
        <p:nvSpPr>
          <p:cNvPr id="4" name="TextBox 3">
            <a:extLst>
              <a:ext uri="{FF2B5EF4-FFF2-40B4-BE49-F238E27FC236}">
                <a16:creationId xmlns:a16="http://schemas.microsoft.com/office/drawing/2014/main" id="{63C9E35B-357F-A1EA-685B-B8B541302DD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673DB4-03FE-4DDD-7326-09E9B375632E}"/>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25</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984285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7FF1D5-3C48-307B-EBD5-28E690A5FA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E4955-5E71-C57B-B71B-B720E100858D}"/>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07486D92-8122-DDAB-ED27-9B9B7494ACFB}"/>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A6706B72-EA28-0E6F-10CF-A91886CF2418}"/>
              </a:ext>
            </a:extLst>
          </p:cNvPr>
          <p:cNvSpPr txBox="1"/>
          <p:nvPr/>
        </p:nvSpPr>
        <p:spPr>
          <a:xfrm rot="21321536">
            <a:off x="8539803" y="5191092"/>
            <a:ext cx="1995736" cy="598241"/>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Project Class</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0BA8E2D3-BCB0-644F-DCD6-E8411EB46E8A}"/>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1BE07106-4A82-545B-0596-32C5666AC160}"/>
              </a:ext>
            </a:extLst>
          </p:cNvPr>
          <p:cNvSpPr>
            <a:spLocks noGrp="1"/>
          </p:cNvSpPr>
          <p:nvPr>
            <p:ph type="sldNum" sz="quarter" idx="12"/>
          </p:nvPr>
        </p:nvSpPr>
        <p:spPr/>
        <p:txBody>
          <a:bodyPr/>
          <a:lstStyle/>
          <a:p>
            <a:fld id="{7F537688-BEAE-4904-826F-1C1E0645A5D0}" type="slidenum">
              <a:rPr lang="en-US" sz="2000" smtClean="0"/>
              <a:t>179</a:t>
            </a:fld>
            <a:endParaRPr lang="en-US" sz="2000" dirty="0"/>
          </a:p>
        </p:txBody>
      </p:sp>
    </p:spTree>
    <p:extLst>
      <p:ext uri="{BB962C8B-B14F-4D97-AF65-F5344CB8AC3E}">
        <p14:creationId xmlns:p14="http://schemas.microsoft.com/office/powerpoint/2010/main" val="123246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D6BCEA-0B71-5FEE-5DE2-8687BADBA8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259C11-E389-9525-6924-BD01C2381514}"/>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C7D9186-2068-5E1E-7077-07255B28C816}"/>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fourth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C3882405-92F8-AD6A-5040-B6A8A130E1C8}"/>
              </a:ext>
            </a:extLst>
          </p:cNvPr>
          <p:cNvSpPr txBox="1"/>
          <p:nvPr/>
        </p:nvSpPr>
        <p:spPr>
          <a:xfrm rot="21321536">
            <a:off x="5752289" y="4930164"/>
            <a:ext cx="6096000" cy="598241"/>
          </a:xfrm>
          <a:prstGeom prst="rect">
            <a:avLst/>
          </a:prstGeom>
          <a:noFill/>
        </p:spPr>
        <p:txBody>
          <a:bodyPr wrap="square">
            <a:spAutoFit/>
          </a:bodyPr>
          <a:lstStyle/>
          <a:p>
            <a:pPr algn="ctr">
              <a:lnSpc>
                <a:spcPts val="4305"/>
              </a:lnSpc>
            </a:pPr>
            <a:r>
              <a:rPr lang="en-US" sz="2400" b="1" spc="65" dirty="0" err="1">
                <a:solidFill>
                  <a:srgbClr val="FFFFFF"/>
                </a:solidFill>
                <a:latin typeface="Bradley Hand ITC" panose="03070402050302030203" pitchFamily="66" charset="0"/>
                <a:cs typeface="Arial"/>
              </a:rPr>
              <a:t>Yuppppp</a:t>
            </a:r>
            <a:r>
              <a:rPr lang="en-US" sz="2400" b="1" spc="65" dirty="0">
                <a:solidFill>
                  <a:srgbClr val="FFFFFF"/>
                </a:solidFill>
                <a:latin typeface="Bradley Hand ITC" panose="03070402050302030203" pitchFamily="66" charset="0"/>
                <a:cs typeface="Arial"/>
              </a:rPr>
              <a:t>, Last Class</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0FA78EC-641F-384B-B32C-BE6387D406BC}"/>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B3840E4-1356-C478-9FB2-4F3FDBB047DF}"/>
              </a:ext>
            </a:extLst>
          </p:cNvPr>
          <p:cNvSpPr>
            <a:spLocks noGrp="1"/>
          </p:cNvSpPr>
          <p:nvPr>
            <p:ph type="sldNum" sz="quarter" idx="12"/>
          </p:nvPr>
        </p:nvSpPr>
        <p:spPr/>
        <p:txBody>
          <a:bodyPr/>
          <a:lstStyle/>
          <a:p>
            <a:fld id="{7F537688-BEAE-4904-826F-1C1E0645A5D0}" type="slidenum">
              <a:rPr lang="en-US" sz="2000" smtClean="0"/>
              <a:t>180</a:t>
            </a:fld>
            <a:endParaRPr lang="en-US" sz="2000" dirty="0"/>
          </a:p>
        </p:txBody>
      </p:sp>
    </p:spTree>
    <p:extLst>
      <p:ext uri="{BB962C8B-B14F-4D97-AF65-F5344CB8AC3E}">
        <p14:creationId xmlns:p14="http://schemas.microsoft.com/office/powerpoint/2010/main" val="18941965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0649D6-2892-9CBE-6E65-59ED9505E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E41D2-2471-E650-D551-A43E4FE7B0E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C21E68AC-3A4E-2B52-1469-8ACB68956356}"/>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0498E6E5-61C4-2C14-F6AF-DB591C666591}"/>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5D06A16-5BB8-17CF-6674-F1A1CE430A7C}"/>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2ED2405D-AC43-3635-7F8F-E7C094ADD1E0}"/>
              </a:ext>
            </a:extLst>
          </p:cNvPr>
          <p:cNvSpPr>
            <a:spLocks noGrp="1"/>
          </p:cNvSpPr>
          <p:nvPr>
            <p:ph type="sldNum" sz="quarter" idx="12"/>
          </p:nvPr>
        </p:nvSpPr>
        <p:spPr/>
        <p:txBody>
          <a:bodyPr/>
          <a:lstStyle/>
          <a:p>
            <a:fld id="{7F537688-BEAE-4904-826F-1C1E0645A5D0}" type="slidenum">
              <a:rPr lang="en-US" sz="2000" smtClean="0"/>
              <a:t>181</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6177EF78-F43B-DE03-8596-0167BBB1253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1595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362CBF-80AD-747F-3409-AFD1619FD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42908E-B735-E39D-2414-2E2C31593AA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7873BE3B-B58A-C589-6161-F1D57E598593}"/>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CD166414-5997-B4A6-449B-BD1B1193E7BE}"/>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1A1B0C1-2544-BE09-E330-BF0A11648FF6}"/>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01DB4877-96B3-95DB-47F4-D5CE02E6C3AD}"/>
              </a:ext>
            </a:extLst>
          </p:cNvPr>
          <p:cNvSpPr>
            <a:spLocks noGrp="1"/>
          </p:cNvSpPr>
          <p:nvPr>
            <p:ph type="sldNum" sz="quarter" idx="12"/>
          </p:nvPr>
        </p:nvSpPr>
        <p:spPr/>
        <p:txBody>
          <a:bodyPr/>
          <a:lstStyle/>
          <a:p>
            <a:fld id="{7F537688-BEAE-4904-826F-1C1E0645A5D0}" type="slidenum">
              <a:rPr lang="en-US" sz="2000" smtClean="0"/>
              <a:t>182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1785CF5F-8500-CAA6-CC09-04148082CFA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19EE03-24EC-C1DF-D240-CDA034368CEA}"/>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479380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3BAB97-DC2C-3660-D6EE-AE62F009A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1C79C-CFF6-411D-F28B-76A8FAF94337}"/>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5F15454D-360F-9120-EC2F-821CEB7A1D49}"/>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ED3E476-0CBB-CEDD-1B36-EF2841CB5A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045CC13-CC86-7D9A-5E3F-4E8218C51F1E}"/>
              </a:ext>
            </a:extLst>
          </p:cNvPr>
          <p:cNvSpPr>
            <a:spLocks noGrp="1"/>
          </p:cNvSpPr>
          <p:nvPr>
            <p:ph type="sldNum" sz="quarter" idx="12"/>
          </p:nvPr>
        </p:nvSpPr>
        <p:spPr/>
        <p:txBody>
          <a:bodyPr/>
          <a:lstStyle/>
          <a:p>
            <a:fld id="{7F537688-BEAE-4904-826F-1C1E0645A5D0}" type="slidenum">
              <a:rPr lang="en-US" sz="2000" smtClean="0"/>
              <a:t>183</a:t>
            </a:fld>
            <a:endParaRPr lang="en-US" sz="2000" dirty="0"/>
          </a:p>
        </p:txBody>
      </p:sp>
      <p:sp>
        <p:nvSpPr>
          <p:cNvPr id="7" name="TextBox 6">
            <a:extLst>
              <a:ext uri="{FF2B5EF4-FFF2-40B4-BE49-F238E27FC236}">
                <a16:creationId xmlns:a16="http://schemas.microsoft.com/office/drawing/2014/main" id="{8E88CE6A-AC31-F6B6-1FDD-B4A5D5BBDBB1}"/>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3D35C8CA-74C6-FEAF-2974-1D000E29DF9B}"/>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AE9C093-367D-53F8-1F09-D913107FF4CE}"/>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D63FFDB1-3ECD-374A-1711-FE7D53641F6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5B7FC688-82E2-AF11-4655-C4AE6098488D}"/>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817752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C112238-5D2C-AA59-0C72-C52E595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EC814-FAA0-B399-9736-40B4B10BE463}"/>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1A7E5836-3BFB-9F87-7F64-754D1BC89BD4}"/>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74C3BFC2-2C9B-0EF0-D0F3-119B85165C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F41DD6-EA34-312C-B03F-0F85C8B26108}"/>
              </a:ext>
            </a:extLst>
          </p:cNvPr>
          <p:cNvSpPr>
            <a:spLocks noGrp="1"/>
          </p:cNvSpPr>
          <p:nvPr>
            <p:ph type="sldNum" sz="quarter" idx="12"/>
          </p:nvPr>
        </p:nvSpPr>
        <p:spPr/>
        <p:txBody>
          <a:bodyPr/>
          <a:lstStyle/>
          <a:p>
            <a:fld id="{7F537688-BEAE-4904-826F-1C1E0645A5D0}" type="slidenum">
              <a:rPr lang="en-US" sz="2000" smtClean="0"/>
              <a:t>184</a:t>
            </a:fld>
            <a:endParaRPr lang="en-US" sz="2000" dirty="0"/>
          </a:p>
        </p:txBody>
      </p:sp>
      <p:sp>
        <p:nvSpPr>
          <p:cNvPr id="4" name="TextBox 3">
            <a:extLst>
              <a:ext uri="{FF2B5EF4-FFF2-40B4-BE49-F238E27FC236}">
                <a16:creationId xmlns:a16="http://schemas.microsoft.com/office/drawing/2014/main" id="{ADFCC6D5-C5B8-B934-81B0-A4C6D22FA4A0}"/>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141496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E2A48D-D466-B3D8-C6A0-1C049D77F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EC25B-FC55-CC5D-BD5C-4D39BA62B0BD}"/>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55C1FB80-3C9C-B03A-87E3-C623C4CACEB3}"/>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283A379D-EEF7-9B5A-FD18-BF81728DF7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CE2B9E4-EBF7-7F8E-5975-1FBE15EB0C2B}"/>
              </a:ext>
            </a:extLst>
          </p:cNvPr>
          <p:cNvSpPr>
            <a:spLocks noGrp="1"/>
          </p:cNvSpPr>
          <p:nvPr>
            <p:ph type="sldNum" sz="quarter" idx="12"/>
          </p:nvPr>
        </p:nvSpPr>
        <p:spPr/>
        <p:txBody>
          <a:bodyPr/>
          <a:lstStyle/>
          <a:p>
            <a:fld id="{7F537688-BEAE-4904-826F-1C1E0645A5D0}" type="slidenum">
              <a:rPr lang="en-US" sz="2000" smtClean="0"/>
              <a:t>185</a:t>
            </a:fld>
            <a:endParaRPr lang="en-US" sz="2000" dirty="0"/>
          </a:p>
        </p:txBody>
      </p:sp>
      <p:sp>
        <p:nvSpPr>
          <p:cNvPr id="4" name="TextBox 3">
            <a:extLst>
              <a:ext uri="{FF2B5EF4-FFF2-40B4-BE49-F238E27FC236}">
                <a16:creationId xmlns:a16="http://schemas.microsoft.com/office/drawing/2014/main" id="{1B9152FE-6DCD-0F54-FD91-03A7A709AB75}"/>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9717784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7DFD81-7F30-971F-4824-A572F1F32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962B53-F5BF-1BFC-C83E-9886D29D0A97}"/>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(Third Class)</a:t>
            </a:r>
          </a:p>
        </p:txBody>
      </p:sp>
      <p:sp>
        <p:nvSpPr>
          <p:cNvPr id="3" name="Content Placeholder 2">
            <a:extLst>
              <a:ext uri="{FF2B5EF4-FFF2-40B4-BE49-F238E27FC236}">
                <a16:creationId xmlns:a16="http://schemas.microsoft.com/office/drawing/2014/main" id="{EF8A647E-427E-70D9-9AE5-750ABEED8EE6}"/>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a:p>
            <a:r>
              <a:rPr lang="en-US" sz="2000" dirty="0">
                <a:solidFill>
                  <a:schemeClr val="bg1"/>
                </a:solidFill>
                <a:latin typeface="Century Gothic" panose="020B0502020202020204" pitchFamily="34" charset="0"/>
              </a:rPr>
              <a:t>7️⃣</a:t>
            </a:r>
            <a:r>
              <a:rPr lang="en-US" dirty="0">
                <a:solidFill>
                  <a:schemeClr val="bg1"/>
                </a:solidFill>
                <a:latin typeface="Century Gothic" panose="020B0502020202020204" pitchFamily="34" charset="0"/>
              </a:rPr>
              <a:t> Recurrent Neural Networks (RNNs), Transformers</a:t>
            </a:r>
            <a:endParaRPr lang="en-US" sz="20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9EEF347-5D52-2EFC-E66B-1174354038C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25BE77-2D19-F7C4-EF74-5AF1D5E96236}"/>
              </a:ext>
            </a:extLst>
          </p:cNvPr>
          <p:cNvSpPr>
            <a:spLocks noGrp="1"/>
          </p:cNvSpPr>
          <p:nvPr>
            <p:ph type="sldNum" sz="quarter" idx="12"/>
          </p:nvPr>
        </p:nvSpPr>
        <p:spPr/>
        <p:txBody>
          <a:bodyPr/>
          <a:lstStyle/>
          <a:p>
            <a:fld id="{7F537688-BEAE-4904-826F-1C1E0645A5D0}" type="slidenum">
              <a:rPr lang="en-US" sz="2000" smtClean="0"/>
              <a:t>186</a:t>
            </a:fld>
            <a:endParaRPr lang="en-US" sz="2000" dirty="0"/>
          </a:p>
        </p:txBody>
      </p:sp>
      <p:sp>
        <p:nvSpPr>
          <p:cNvPr id="4" name="TextBox 3">
            <a:extLst>
              <a:ext uri="{FF2B5EF4-FFF2-40B4-BE49-F238E27FC236}">
                <a16:creationId xmlns:a16="http://schemas.microsoft.com/office/drawing/2014/main" id="{AB9087C4-44B6-E020-1746-DE91A2F6063B}"/>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804476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F9E803-464F-27B9-5EB5-74FF18CE64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0E4BD-8A95-75D1-B333-0EB1A7174912}"/>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 Structure</a:t>
            </a:r>
          </a:p>
        </p:txBody>
      </p:sp>
      <p:sp>
        <p:nvSpPr>
          <p:cNvPr id="3" name="Content Placeholder 2">
            <a:extLst>
              <a:ext uri="{FF2B5EF4-FFF2-40B4-BE49-F238E27FC236}">
                <a16:creationId xmlns:a16="http://schemas.microsoft.com/office/drawing/2014/main" id="{67FFFEFA-CBFD-3DDF-A20D-2D4B3DE2940B}"/>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Address RNNs Limitations</a:t>
            </a:r>
          </a:p>
          <a:p>
            <a:r>
              <a:rPr lang="en-US" dirty="0">
                <a:solidFill>
                  <a:schemeClr val="bg1"/>
                </a:solidFill>
                <a:latin typeface="Century Gothic" panose="020B0502020202020204" pitchFamily="34" charset="0"/>
              </a:rPr>
              <a:t>2️⃣ </a:t>
            </a:r>
            <a:r>
              <a:rPr lang="en-US" b="1" dirty="0">
                <a:solidFill>
                  <a:schemeClr val="bg1"/>
                </a:solidFill>
                <a:latin typeface="Century Gothic" panose="020B0502020202020204" pitchFamily="34" charset="0"/>
              </a:rPr>
              <a:t>Transformers</a:t>
            </a:r>
            <a:r>
              <a:rPr lang="en-US" dirty="0">
                <a:solidFill>
                  <a:schemeClr val="bg1"/>
                </a:solidFill>
                <a:latin typeface="Century Gothic" panose="020B0502020202020204" pitchFamily="34" charset="0"/>
              </a:rPr>
              <a:t>: Attention is all you Need</a:t>
            </a:r>
          </a:p>
          <a:p>
            <a:r>
              <a:rPr lang="en-US" dirty="0">
                <a:solidFill>
                  <a:schemeClr val="bg1"/>
                </a:solidFill>
                <a:latin typeface="Century Gothic" panose="020B0502020202020204" pitchFamily="34" charset="0"/>
              </a:rPr>
              <a:t>3️⃣ </a:t>
            </a:r>
            <a:r>
              <a:rPr lang="en-US" sz="2000" b="1" dirty="0">
                <a:solidFill>
                  <a:schemeClr val="bg1"/>
                </a:solidFill>
                <a:latin typeface="Century Gothic" panose="020B0502020202020204" pitchFamily="34" charset="0"/>
              </a:rPr>
              <a:t>Attentions</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a:t>
            </a:r>
            <a:r>
              <a:rPr lang="en-US" sz="2000" b="1" dirty="0">
                <a:solidFill>
                  <a:schemeClr val="bg1"/>
                </a:solidFill>
                <a:latin typeface="Century Gothic" panose="020B0502020202020204" pitchFamily="34" charset="0"/>
              </a:rPr>
              <a:t>Attention mechanism: </a:t>
            </a:r>
            <a:r>
              <a:rPr lang="en-US" sz="2000" dirty="0">
                <a:solidFill>
                  <a:schemeClr val="bg1"/>
                </a:solidFill>
                <a:latin typeface="Century Gothic" panose="020B0502020202020204" pitchFamily="34" charset="0"/>
              </a:rPr>
              <a:t>Queries, Keys and Value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5️⃣Encode and Decoder</a:t>
            </a:r>
          </a:p>
          <a:p>
            <a:r>
              <a:rPr lang="en-US" dirty="0">
                <a:solidFill>
                  <a:schemeClr val="bg1"/>
                </a:solidFill>
                <a:latin typeface="Century Gothic" panose="020B0502020202020204" pitchFamily="34" charset="0"/>
              </a:rPr>
              <a:t>6️⃣Evaluating models with metrics</a:t>
            </a:r>
          </a:p>
          <a:p>
            <a:r>
              <a:rPr lang="en-US" sz="2000" dirty="0">
                <a:solidFill>
                  <a:schemeClr val="bg1"/>
                </a:solidFill>
                <a:latin typeface="Century Gothic" panose="020B0502020202020204" pitchFamily="34" charset="0"/>
              </a:rPr>
              <a:t>7️⃣ Questions and Answer</a:t>
            </a:r>
          </a:p>
        </p:txBody>
      </p:sp>
      <p:sp>
        <p:nvSpPr>
          <p:cNvPr id="5" name="Footer Placeholder 4">
            <a:extLst>
              <a:ext uri="{FF2B5EF4-FFF2-40B4-BE49-F238E27FC236}">
                <a16:creationId xmlns:a16="http://schemas.microsoft.com/office/drawing/2014/main" id="{E505AC46-B81F-250F-76F8-649A1BFD79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7759A87-B194-830C-C1CC-2F88AD2F9EE5}"/>
              </a:ext>
            </a:extLst>
          </p:cNvPr>
          <p:cNvSpPr>
            <a:spLocks noGrp="1"/>
          </p:cNvSpPr>
          <p:nvPr>
            <p:ph type="sldNum" sz="quarter" idx="12"/>
          </p:nvPr>
        </p:nvSpPr>
        <p:spPr/>
        <p:txBody>
          <a:bodyPr/>
          <a:lstStyle/>
          <a:p>
            <a:fld id="{7F537688-BEAE-4904-826F-1C1E0645A5D0}" type="slidenum">
              <a:rPr lang="en-US" sz="2000" smtClean="0"/>
              <a:t>187</a:t>
            </a:fld>
            <a:endParaRPr lang="en-US" sz="2000" dirty="0"/>
          </a:p>
        </p:txBody>
      </p:sp>
    </p:spTree>
    <p:extLst>
      <p:ext uri="{BB962C8B-B14F-4D97-AF65-F5344CB8AC3E}">
        <p14:creationId xmlns:p14="http://schemas.microsoft.com/office/powerpoint/2010/main" val="16964710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7D236F1-DADB-D223-1AC5-9566C4600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1B529-4DD3-0131-BEBB-D52721440E45}"/>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00EB446E-1B29-7C4B-26AB-2E2359F9F0A4}"/>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78098BED-30E8-7C8E-F739-BD7E39AA73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6118AE2-3E12-D106-2C4A-88AE995DC5CB}"/>
              </a:ext>
            </a:extLst>
          </p:cNvPr>
          <p:cNvSpPr>
            <a:spLocks noGrp="1"/>
          </p:cNvSpPr>
          <p:nvPr>
            <p:ph type="sldNum" sz="quarter" idx="12"/>
          </p:nvPr>
        </p:nvSpPr>
        <p:spPr/>
        <p:txBody>
          <a:bodyPr/>
          <a:lstStyle/>
          <a:p>
            <a:fld id="{7F537688-BEAE-4904-826F-1C1E0645A5D0}" type="slidenum">
              <a:rPr lang="en-US" sz="2000" smtClean="0"/>
              <a:t>188</a:t>
            </a:fld>
            <a:endParaRPr lang="en-US" sz="2000" dirty="0"/>
          </a:p>
        </p:txBody>
      </p:sp>
    </p:spTree>
    <p:extLst>
      <p:ext uri="{BB962C8B-B14F-4D97-AF65-F5344CB8AC3E}">
        <p14:creationId xmlns:p14="http://schemas.microsoft.com/office/powerpoint/2010/main" val="40851896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189</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CCE966-C094-1BDA-427C-7FB2F930C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E13C2-0C90-702F-C503-C17E36FD52C4}"/>
              </a:ext>
            </a:extLst>
          </p:cNvPr>
          <p:cNvSpPr>
            <a:spLocks noGrp="1"/>
          </p:cNvSpPr>
          <p:nvPr>
            <p:ph type="title"/>
          </p:nvPr>
        </p:nvSpPr>
        <p:spPr/>
        <p:txBody>
          <a:bodyPr/>
          <a:lstStyle/>
          <a:p>
            <a:r>
              <a:rPr lang="en-US" dirty="0">
                <a:solidFill>
                  <a:srgbClr val="DD9C19"/>
                </a:solidFill>
                <a:latin typeface="Century Gothic" panose="020B0502020202020204" pitchFamily="34" charset="0"/>
              </a:rPr>
              <a:t>The Transformer</a:t>
            </a:r>
          </a:p>
        </p:txBody>
      </p:sp>
      <p:sp>
        <p:nvSpPr>
          <p:cNvPr id="3" name="Content Placeholder 2">
            <a:extLst>
              <a:ext uri="{FF2B5EF4-FFF2-40B4-BE49-F238E27FC236}">
                <a16:creationId xmlns:a16="http://schemas.microsoft.com/office/drawing/2014/main" id="{530417AD-7271-11CD-9C92-F08939286198}"/>
              </a:ext>
            </a:extLst>
          </p:cNvPr>
          <p:cNvSpPr>
            <a:spLocks noGrp="1"/>
          </p:cNvSpPr>
          <p:nvPr>
            <p:ph idx="1"/>
          </p:nvPr>
        </p:nvSpPr>
        <p:spPr>
          <a:xfrm>
            <a:off x="661957" y="1845732"/>
            <a:ext cx="10550526" cy="4402667"/>
          </a:xfrm>
        </p:spPr>
        <p:txBody>
          <a:bodyPr>
            <a:normAutofit fontScale="77500" lnSpcReduction="20000"/>
          </a:bodyPr>
          <a:lstStyle/>
          <a:p>
            <a:pPr marL="514350" indent="-514350">
              <a:lnSpc>
                <a:spcPct val="150000"/>
              </a:lnSpc>
              <a:buFont typeface="+mj-lt"/>
              <a:buAutoNum type="arabicPeriod"/>
            </a:pPr>
            <a:r>
              <a:rPr lang="en-US" sz="2800" dirty="0">
                <a:solidFill>
                  <a:schemeClr val="bg1"/>
                </a:solidFill>
                <a:latin typeface="Century Gothic" panose="020B0502020202020204" pitchFamily="34" charset="0"/>
              </a:rPr>
              <a:t>Starting in 2017, a new model architecture started overtaking recurrent neural networks across most natural language processing tasks: </a:t>
            </a:r>
            <a:r>
              <a:rPr lang="en-US" sz="2800" b="1" dirty="0">
                <a:solidFill>
                  <a:schemeClr val="bg1"/>
                </a:solidFill>
                <a:latin typeface="Century Gothic" panose="020B0502020202020204" pitchFamily="34" charset="0"/>
              </a:rPr>
              <a:t>the Transformer.</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Transformers were introduced in the seminal paper </a:t>
            </a:r>
            <a:r>
              <a:rPr lang="en-US" sz="2800" b="1" dirty="0">
                <a:solidFill>
                  <a:schemeClr val="bg1"/>
                </a:solidFill>
                <a:latin typeface="Century Gothic" panose="020B0502020202020204" pitchFamily="34" charset="0"/>
              </a:rPr>
              <a:t>“Attention is all you need” </a:t>
            </a:r>
            <a:r>
              <a:rPr lang="en-US" sz="2800" dirty="0">
                <a:solidFill>
                  <a:schemeClr val="bg1"/>
                </a:solidFill>
                <a:latin typeface="Century Gothic" panose="020B0502020202020204" pitchFamily="34" charset="0"/>
              </a:rPr>
              <a:t>by Vaswani et al.</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 The gist of the paper is right there in the title: as it turned out, a simple mechanism called </a:t>
            </a:r>
            <a:r>
              <a:rPr lang="en-US" sz="2800" b="1" dirty="0">
                <a:solidFill>
                  <a:schemeClr val="bg1"/>
                </a:solidFill>
                <a:latin typeface="Century Gothic" panose="020B0502020202020204" pitchFamily="34" charset="0"/>
              </a:rPr>
              <a:t>“neural attention” </a:t>
            </a:r>
            <a:r>
              <a:rPr lang="en-US" sz="2800" dirty="0">
                <a:solidFill>
                  <a:schemeClr val="bg1"/>
                </a:solidFill>
                <a:latin typeface="Century Gothic" panose="020B0502020202020204" pitchFamily="34" charset="0"/>
              </a:rPr>
              <a:t>could be used to build powerful sequence models that didn’t feature any recurrent layers or convolution layers.</a:t>
            </a:r>
          </a:p>
        </p:txBody>
      </p:sp>
      <p:sp>
        <p:nvSpPr>
          <p:cNvPr id="5" name="Footer Placeholder 4">
            <a:extLst>
              <a:ext uri="{FF2B5EF4-FFF2-40B4-BE49-F238E27FC236}">
                <a16:creationId xmlns:a16="http://schemas.microsoft.com/office/drawing/2014/main" id="{E4758BC0-2E91-5F73-146E-023EFECCC26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D928AE2-50B8-E443-0E16-990EECE5151F}"/>
              </a:ext>
            </a:extLst>
          </p:cNvPr>
          <p:cNvSpPr>
            <a:spLocks noGrp="1"/>
          </p:cNvSpPr>
          <p:nvPr>
            <p:ph type="sldNum" sz="quarter" idx="12"/>
          </p:nvPr>
        </p:nvSpPr>
        <p:spPr/>
        <p:txBody>
          <a:bodyPr/>
          <a:lstStyle/>
          <a:p>
            <a:fld id="{7F537688-BEAE-4904-826F-1C1E0645A5D0}" type="slidenum">
              <a:rPr lang="en-US" sz="2000" smtClean="0"/>
              <a:t>190</a:t>
            </a:fld>
            <a:endParaRPr lang="en-US" sz="2000" dirty="0"/>
          </a:p>
        </p:txBody>
      </p:sp>
      <p:sp>
        <p:nvSpPr>
          <p:cNvPr id="4" name="TextBox 3">
            <a:extLst>
              <a:ext uri="{FF2B5EF4-FFF2-40B4-BE49-F238E27FC236}">
                <a16:creationId xmlns:a16="http://schemas.microsoft.com/office/drawing/2014/main" id="{649C9EF0-DE9B-BB73-7DE8-F5FC539F3944}"/>
              </a:ext>
            </a:extLst>
          </p:cNvPr>
          <p:cNvSpPr txBox="1"/>
          <p:nvPr/>
        </p:nvSpPr>
        <p:spPr>
          <a:xfrm>
            <a:off x="5334001" y="5707761"/>
            <a:ext cx="6562724"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Read the paper via this link: </a:t>
            </a:r>
            <a:r>
              <a:rPr lang="en-US" b="1" spc="65" dirty="0">
                <a:solidFill>
                  <a:srgbClr val="FFFFFF"/>
                </a:solidFill>
                <a:latin typeface="Bradley Hand ITC" panose="03070402050302030203" pitchFamily="66" charset="0"/>
                <a:cs typeface="Arial"/>
                <a:hlinkClick r:id="rId3"/>
              </a:rPr>
              <a:t>https://arxiv.org/abs/1706.03762</a:t>
            </a:r>
            <a:r>
              <a:rPr lang="en-US" b="1" spc="65" dirty="0">
                <a:solidFill>
                  <a:srgbClr val="FFFFFF"/>
                </a:solidFill>
                <a:latin typeface="Bradley Hand ITC" panose="03070402050302030203" pitchFamily="66" charset="0"/>
                <a:cs typeface="Arial"/>
              </a:rPr>
              <a:t>. or a Google search</a:t>
            </a:r>
          </a:p>
        </p:txBody>
      </p:sp>
    </p:spTree>
    <p:extLst>
      <p:ext uri="{BB962C8B-B14F-4D97-AF65-F5344CB8AC3E}">
        <p14:creationId xmlns:p14="http://schemas.microsoft.com/office/powerpoint/2010/main" val="17445373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b="1" dirty="0" err="1">
                <a:solidFill>
                  <a:schemeClr val="bg1"/>
                </a:solidFill>
                <a:latin typeface="Century Gothic" panose="020B0502020202020204" pitchFamily="34" charset="0"/>
              </a:rPr>
              <a:t>e.g</a:t>
            </a:r>
            <a:r>
              <a:rPr lang="en-US" sz="2300" b="1"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191</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192</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193</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E869C6-9CEC-C476-7FDD-17DBD2C85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FAA3A8-FD15-8E05-5F37-9C46690B88D1}"/>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F9D347FA-D76C-BBFA-30D9-D706E9FD9A1E}"/>
              </a:ext>
            </a:extLst>
          </p:cNvPr>
          <p:cNvSpPr>
            <a:spLocks noGrp="1"/>
          </p:cNvSpPr>
          <p:nvPr>
            <p:ph idx="1"/>
          </p:nvPr>
        </p:nvSpPr>
        <p:spPr>
          <a:xfrm>
            <a:off x="306705" y="1845733"/>
            <a:ext cx="5645800" cy="4374092"/>
          </a:xfrm>
        </p:spPr>
        <p:txBody>
          <a:bodyPr>
            <a:normAutofit/>
          </a:bodyPr>
          <a:lstStyle/>
          <a:p>
            <a:pPr>
              <a:lnSpc>
                <a:spcPct val="150000"/>
              </a:lnSpc>
            </a:pPr>
            <a:r>
              <a:rPr lang="en-US" sz="2400" dirty="0">
                <a:solidFill>
                  <a:schemeClr val="bg1"/>
                </a:solidFill>
                <a:latin typeface="Century Gothic" panose="020B0502020202020204" pitchFamily="34" charset="0"/>
              </a:rPr>
              <a:t>Attention (or Neural Attention) is a simple yet powerful idea, Because not all input information seen by a model is equally important to the task at hand, so models should </a:t>
            </a:r>
            <a:r>
              <a:rPr lang="en-US" sz="2400" b="1" dirty="0">
                <a:solidFill>
                  <a:schemeClr val="bg1"/>
                </a:solidFill>
                <a:latin typeface="Century Gothic" panose="020B0502020202020204" pitchFamily="34" charset="0"/>
              </a:rPr>
              <a:t>“pay more attention”</a:t>
            </a:r>
            <a:r>
              <a:rPr lang="en-US" sz="2400" dirty="0">
                <a:solidFill>
                  <a:schemeClr val="bg1"/>
                </a:solidFill>
                <a:latin typeface="Century Gothic" panose="020B0502020202020204" pitchFamily="34" charset="0"/>
              </a:rPr>
              <a:t> to some features and </a:t>
            </a:r>
            <a:r>
              <a:rPr lang="en-US" sz="2400" b="1" dirty="0">
                <a:solidFill>
                  <a:schemeClr val="bg1"/>
                </a:solidFill>
                <a:latin typeface="Century Gothic" panose="020B0502020202020204" pitchFamily="34" charset="0"/>
              </a:rPr>
              <a:t>“pay less attention” </a:t>
            </a:r>
            <a:r>
              <a:rPr lang="en-US" sz="2400" dirty="0">
                <a:solidFill>
                  <a:schemeClr val="bg1"/>
                </a:solidFill>
                <a:latin typeface="Century Gothic" panose="020B0502020202020204" pitchFamily="34" charset="0"/>
              </a:rPr>
              <a:t>to other features.</a:t>
            </a:r>
          </a:p>
        </p:txBody>
      </p:sp>
      <p:sp>
        <p:nvSpPr>
          <p:cNvPr id="5" name="Footer Placeholder 4">
            <a:extLst>
              <a:ext uri="{FF2B5EF4-FFF2-40B4-BE49-F238E27FC236}">
                <a16:creationId xmlns:a16="http://schemas.microsoft.com/office/drawing/2014/main" id="{91C8DBDD-C864-1A01-7894-11736AA25D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31C4F55-A2F1-0FE2-461A-9EC27B6CEA31}"/>
              </a:ext>
            </a:extLst>
          </p:cNvPr>
          <p:cNvSpPr>
            <a:spLocks noGrp="1"/>
          </p:cNvSpPr>
          <p:nvPr>
            <p:ph type="sldNum" sz="quarter" idx="12"/>
          </p:nvPr>
        </p:nvSpPr>
        <p:spPr/>
        <p:txBody>
          <a:bodyPr/>
          <a:lstStyle/>
          <a:p>
            <a:fld id="{7F537688-BEAE-4904-826F-1C1E0645A5D0}" type="slidenum">
              <a:rPr lang="en-US" sz="2000" smtClean="0"/>
              <a:t>194</a:t>
            </a:fld>
            <a:endParaRPr lang="en-US" sz="2000" dirty="0"/>
          </a:p>
        </p:txBody>
      </p:sp>
      <p:pic>
        <p:nvPicPr>
          <p:cNvPr id="12" name="Picture 11">
            <a:extLst>
              <a:ext uri="{FF2B5EF4-FFF2-40B4-BE49-F238E27FC236}">
                <a16:creationId xmlns:a16="http://schemas.microsoft.com/office/drawing/2014/main" id="{9E43B2E6-3C07-8760-5614-9FF27819CED6}"/>
              </a:ext>
            </a:extLst>
          </p:cNvPr>
          <p:cNvPicPr>
            <a:picLocks noChangeAspect="1"/>
          </p:cNvPicPr>
          <p:nvPr/>
        </p:nvPicPr>
        <p:blipFill>
          <a:blip r:embed="rId2"/>
          <a:srcRect l="27893" t="37267" r="42811" b="33508"/>
          <a:stretch/>
        </p:blipFill>
        <p:spPr>
          <a:xfrm>
            <a:off x="6239495" y="2211248"/>
            <a:ext cx="5645800" cy="3168015"/>
          </a:xfrm>
          <a:prstGeom prst="rect">
            <a:avLst/>
          </a:prstGeom>
          <a:ln w="127000" cap="sq">
            <a:solidFill>
              <a:schemeClr val="bg1"/>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928972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367FCD-603B-5C19-838F-3DDDCC25D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E8873-768A-EC44-3DD6-3B23E5927D5C}"/>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114F7B98-18DD-14E7-5365-AAE42C4A885A}"/>
              </a:ext>
            </a:extLst>
          </p:cNvPr>
          <p:cNvSpPr>
            <a:spLocks noGrp="1"/>
          </p:cNvSpPr>
          <p:nvPr>
            <p:ph idx="1"/>
          </p:nvPr>
        </p:nvSpPr>
        <p:spPr>
          <a:xfrm>
            <a:off x="454909" y="1835295"/>
            <a:ext cx="4674599" cy="4224140"/>
          </a:xfrm>
        </p:spPr>
        <p:txBody>
          <a:bodyPr>
            <a:normAutofit fontScale="92500" lnSpcReduction="10000"/>
          </a:bodyPr>
          <a:lstStyle/>
          <a:p>
            <a:pPr>
              <a:lnSpc>
                <a:spcPct val="150000"/>
              </a:lnSpc>
            </a:pPr>
            <a:r>
              <a:rPr lang="en-US" sz="2400" dirty="0">
                <a:solidFill>
                  <a:schemeClr val="bg1"/>
                </a:solidFill>
                <a:latin typeface="Century Gothic" panose="020B0502020202020204" pitchFamily="34" charset="0"/>
              </a:rPr>
              <a:t>Because not all input information seen by a model is equally important to the task at hand, so models should </a:t>
            </a:r>
            <a:r>
              <a:rPr lang="en-US" sz="2400" b="1" dirty="0">
                <a:solidFill>
                  <a:schemeClr val="bg1"/>
                </a:solidFill>
                <a:latin typeface="Century Gothic" panose="020B0502020202020204" pitchFamily="34" charset="0"/>
              </a:rPr>
              <a:t>“pay more attention”</a:t>
            </a:r>
            <a:r>
              <a:rPr lang="en-US" sz="2400" dirty="0">
                <a:solidFill>
                  <a:schemeClr val="bg1"/>
                </a:solidFill>
                <a:latin typeface="Century Gothic" panose="020B0502020202020204" pitchFamily="34" charset="0"/>
              </a:rPr>
              <a:t> to some features and </a:t>
            </a:r>
            <a:r>
              <a:rPr lang="en-US" sz="2400" b="1" dirty="0">
                <a:solidFill>
                  <a:schemeClr val="bg1"/>
                </a:solidFill>
                <a:latin typeface="Century Gothic" panose="020B0502020202020204" pitchFamily="34" charset="0"/>
              </a:rPr>
              <a:t>“pay less attention” </a:t>
            </a:r>
            <a:r>
              <a:rPr lang="en-US" sz="2400" dirty="0">
                <a:solidFill>
                  <a:schemeClr val="bg1"/>
                </a:solidFill>
                <a:latin typeface="Century Gothic" panose="020B0502020202020204" pitchFamily="34" charset="0"/>
              </a:rPr>
              <a:t>to other features.</a:t>
            </a:r>
          </a:p>
          <a:p>
            <a:pPr marL="0" indent="0">
              <a:lnSpc>
                <a:spcPct val="150000"/>
              </a:lnSpc>
              <a:buNone/>
            </a:pPr>
            <a:r>
              <a:rPr lang="en-US" sz="2400" b="1" dirty="0">
                <a:solidFill>
                  <a:schemeClr val="bg1"/>
                </a:solidFill>
                <a:latin typeface="Century Gothic" panose="020B0502020202020204" pitchFamily="34" charset="0"/>
              </a:rPr>
              <a:t>For a task, What/who is moving?</a:t>
            </a:r>
          </a:p>
        </p:txBody>
      </p:sp>
      <p:sp>
        <p:nvSpPr>
          <p:cNvPr id="5" name="Footer Placeholder 4">
            <a:extLst>
              <a:ext uri="{FF2B5EF4-FFF2-40B4-BE49-F238E27FC236}">
                <a16:creationId xmlns:a16="http://schemas.microsoft.com/office/drawing/2014/main" id="{4D791BFC-8BAD-7205-C279-A4F9DC4BD1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9F4C3E-B947-DA14-84A3-CF45CCB72AEA}"/>
              </a:ext>
            </a:extLst>
          </p:cNvPr>
          <p:cNvSpPr>
            <a:spLocks noGrp="1"/>
          </p:cNvSpPr>
          <p:nvPr>
            <p:ph type="sldNum" sz="quarter" idx="12"/>
          </p:nvPr>
        </p:nvSpPr>
        <p:spPr/>
        <p:txBody>
          <a:bodyPr/>
          <a:lstStyle/>
          <a:p>
            <a:fld id="{7F537688-BEAE-4904-826F-1C1E0645A5D0}" type="slidenum">
              <a:rPr lang="en-US" sz="2000" smtClean="0"/>
              <a:t>195</a:t>
            </a:fld>
            <a:endParaRPr lang="en-US" sz="2000" dirty="0"/>
          </a:p>
        </p:txBody>
      </p:sp>
      <p:pic>
        <p:nvPicPr>
          <p:cNvPr id="4" name="Picture 3">
            <a:extLst>
              <a:ext uri="{FF2B5EF4-FFF2-40B4-BE49-F238E27FC236}">
                <a16:creationId xmlns:a16="http://schemas.microsoft.com/office/drawing/2014/main" id="{70FCA3C6-1D8B-708C-714B-79E6CA3E6C4D}"/>
              </a:ext>
            </a:extLst>
          </p:cNvPr>
          <p:cNvPicPr>
            <a:picLocks noChangeAspect="1"/>
          </p:cNvPicPr>
          <p:nvPr/>
        </p:nvPicPr>
        <p:blipFill>
          <a:blip r:embed="rId2"/>
          <a:srcRect l="27893" t="37267" r="42811" b="33508"/>
          <a:stretch/>
        </p:blipFill>
        <p:spPr>
          <a:xfrm>
            <a:off x="5737213" y="81177"/>
            <a:ext cx="5543551" cy="3110640"/>
          </a:xfrm>
          <a:prstGeom prst="rect">
            <a:avLst/>
          </a:prstGeom>
        </p:spPr>
      </p:pic>
      <p:pic>
        <p:nvPicPr>
          <p:cNvPr id="10" name="Picture 9">
            <a:extLst>
              <a:ext uri="{FF2B5EF4-FFF2-40B4-BE49-F238E27FC236}">
                <a16:creationId xmlns:a16="http://schemas.microsoft.com/office/drawing/2014/main" id="{5944B3C5-768D-D63F-3B4B-97DDB25940AD}"/>
              </a:ext>
            </a:extLst>
          </p:cNvPr>
          <p:cNvPicPr>
            <a:picLocks noChangeAspect="1"/>
          </p:cNvPicPr>
          <p:nvPr/>
        </p:nvPicPr>
        <p:blipFill>
          <a:blip r:embed="rId3"/>
          <a:srcRect l="27656" t="36666" r="42578" b="34230"/>
          <a:stretch/>
        </p:blipFill>
        <p:spPr>
          <a:xfrm>
            <a:off x="5737213" y="3321043"/>
            <a:ext cx="5543550" cy="3048817"/>
          </a:xfrm>
          <a:prstGeom prst="rect">
            <a:avLst/>
          </a:prstGeom>
        </p:spPr>
      </p:pic>
    </p:spTree>
    <p:extLst>
      <p:ext uri="{BB962C8B-B14F-4D97-AF65-F5344CB8AC3E}">
        <p14:creationId xmlns:p14="http://schemas.microsoft.com/office/powerpoint/2010/main" val="5524501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A9ED278-B445-1B4D-C50B-90118BD5A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EA66A-16B2-C069-BE03-DE1A3A4E04C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5" name="Footer Placeholder 4">
            <a:extLst>
              <a:ext uri="{FF2B5EF4-FFF2-40B4-BE49-F238E27FC236}">
                <a16:creationId xmlns:a16="http://schemas.microsoft.com/office/drawing/2014/main" id="{104F0F11-C8F5-6E2C-A099-8C6417570E5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5FB390-3BEE-672A-4727-7298066EACD0}"/>
              </a:ext>
            </a:extLst>
          </p:cNvPr>
          <p:cNvSpPr>
            <a:spLocks noGrp="1"/>
          </p:cNvSpPr>
          <p:nvPr>
            <p:ph type="sldNum" sz="quarter" idx="12"/>
          </p:nvPr>
        </p:nvSpPr>
        <p:spPr/>
        <p:txBody>
          <a:bodyPr/>
          <a:lstStyle/>
          <a:p>
            <a:fld id="{7F537688-BEAE-4904-826F-1C1E0645A5D0}" type="slidenum">
              <a:rPr lang="en-US" sz="2000" smtClean="0"/>
              <a:t>196</a:t>
            </a:fld>
            <a:endParaRPr lang="en-US" sz="2000" dirty="0"/>
          </a:p>
        </p:txBody>
      </p:sp>
      <p:sp>
        <p:nvSpPr>
          <p:cNvPr id="4" name="TextBox 3">
            <a:extLst>
              <a:ext uri="{FF2B5EF4-FFF2-40B4-BE49-F238E27FC236}">
                <a16:creationId xmlns:a16="http://schemas.microsoft.com/office/drawing/2014/main" id="{49EB8F6B-EDC8-7BEB-A5B8-3A7BE991BF89}"/>
              </a:ext>
            </a:extLst>
          </p:cNvPr>
          <p:cNvSpPr txBox="1"/>
          <p:nvPr/>
        </p:nvSpPr>
        <p:spPr>
          <a:xfrm>
            <a:off x="744853" y="1737360"/>
            <a:ext cx="3350897" cy="4524315"/>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idea looks similar to that of Max pooling in CNN, Max pooling in convnets looks at a pool of features in a spatial region and selects just one feature to keep. That’s an “all or nothing” form of attention: keep the most important feature and discard the rest</a:t>
            </a:r>
          </a:p>
        </p:txBody>
      </p:sp>
      <p:grpSp>
        <p:nvGrpSpPr>
          <p:cNvPr id="12" name="Group 11">
            <a:extLst>
              <a:ext uri="{FF2B5EF4-FFF2-40B4-BE49-F238E27FC236}">
                <a16:creationId xmlns:a16="http://schemas.microsoft.com/office/drawing/2014/main" id="{385883D0-7F9C-605C-FA87-12F882E35B41}"/>
              </a:ext>
            </a:extLst>
          </p:cNvPr>
          <p:cNvGrpSpPr/>
          <p:nvPr/>
        </p:nvGrpSpPr>
        <p:grpSpPr>
          <a:xfrm>
            <a:off x="4448175" y="199288"/>
            <a:ext cx="7556845" cy="6115787"/>
            <a:chOff x="7982874" y="1962377"/>
            <a:chExt cx="3835167" cy="4009173"/>
          </a:xfrm>
        </p:grpSpPr>
        <p:pic>
          <p:nvPicPr>
            <p:cNvPr id="13" name="Picture 12">
              <a:extLst>
                <a:ext uri="{FF2B5EF4-FFF2-40B4-BE49-F238E27FC236}">
                  <a16:creationId xmlns:a16="http://schemas.microsoft.com/office/drawing/2014/main" id="{A6CE58CE-0507-F0FB-5487-BE375592ECAD}"/>
                </a:ext>
              </a:extLst>
            </p:cNvPr>
            <p:cNvPicPr>
              <a:picLocks noChangeAspect="1"/>
            </p:cNvPicPr>
            <p:nvPr/>
          </p:nvPicPr>
          <p:blipFill>
            <a:blip r:embed="rId2"/>
            <a:srcRect l="21797" t="19305" r="37031" b="4179"/>
            <a:stretch/>
          </p:blipFill>
          <p:spPr>
            <a:xfrm>
              <a:off x="7982874" y="1962377"/>
              <a:ext cx="3835167" cy="4009173"/>
            </a:xfrm>
            <a:prstGeom prst="rect">
              <a:avLst/>
            </a:prstGeom>
          </p:spPr>
        </p:pic>
        <p:sp>
          <p:nvSpPr>
            <p:cNvPr id="14" name="Rectangle 13">
              <a:extLst>
                <a:ext uri="{FF2B5EF4-FFF2-40B4-BE49-F238E27FC236}">
                  <a16:creationId xmlns:a16="http://schemas.microsoft.com/office/drawing/2014/main" id="{4898F342-1324-F618-8504-0F60207C31AD}"/>
                </a:ext>
              </a:extLst>
            </p:cNvPr>
            <p:cNvSpPr/>
            <p:nvPr/>
          </p:nvSpPr>
          <p:spPr>
            <a:xfrm>
              <a:off x="9887758" y="5175250"/>
              <a:ext cx="1923242" cy="774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41700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A256AD-D84D-358F-16FA-FCAE994420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7A08B-A09D-6727-920A-FBC87CAE53C0}"/>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884A6148-508B-074B-62D8-5E05E41E96F6}"/>
              </a:ext>
            </a:extLst>
          </p:cNvPr>
          <p:cNvSpPr>
            <a:spLocks noGrp="1"/>
          </p:cNvSpPr>
          <p:nvPr>
            <p:ph idx="1"/>
          </p:nvPr>
        </p:nvSpPr>
        <p:spPr>
          <a:xfrm>
            <a:off x="323169" y="1802191"/>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Let’s consider an example sentence: </a:t>
            </a:r>
          </a:p>
          <a:p>
            <a:pPr>
              <a:lnSpc>
                <a:spcPct val="150000"/>
              </a:lnSpc>
            </a:pPr>
            <a:r>
              <a:rPr lang="en-US" sz="2400" b="1" dirty="0">
                <a:solidFill>
                  <a:schemeClr val="bg1"/>
                </a:solidFill>
                <a:latin typeface="Century Gothic" panose="020B0502020202020204" pitchFamily="34" charset="0"/>
              </a:rPr>
              <a:t>“the train left the station on time.” </a:t>
            </a:r>
          </a:p>
          <a:p>
            <a:pPr>
              <a:lnSpc>
                <a:spcPct val="150000"/>
              </a:lnSpc>
            </a:pPr>
            <a:r>
              <a:rPr lang="en-US" sz="2400" dirty="0">
                <a:solidFill>
                  <a:schemeClr val="bg1"/>
                </a:solidFill>
                <a:latin typeface="Century Gothic" panose="020B0502020202020204" pitchFamily="34" charset="0"/>
              </a:rPr>
              <a:t>Now, consider one word in the sentence: </a:t>
            </a:r>
            <a:r>
              <a:rPr lang="en-US" sz="2400" b="1" dirty="0">
                <a:solidFill>
                  <a:schemeClr val="bg1"/>
                </a:solidFill>
                <a:latin typeface="Century Gothic" panose="020B0502020202020204" pitchFamily="34" charset="0"/>
              </a:rPr>
              <a:t>station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What kind of station are we talking about? Could it be a radio station? Maybe the International Space Station? Let’s figure it out algorithmically via self-attention</a:t>
            </a:r>
          </a:p>
        </p:txBody>
      </p:sp>
      <p:sp>
        <p:nvSpPr>
          <p:cNvPr id="5" name="Footer Placeholder 4">
            <a:extLst>
              <a:ext uri="{FF2B5EF4-FFF2-40B4-BE49-F238E27FC236}">
                <a16:creationId xmlns:a16="http://schemas.microsoft.com/office/drawing/2014/main" id="{AF2ECDC0-3966-7471-F5D3-75FEB24660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0D2B420-3796-1D20-F94A-D8404582254C}"/>
              </a:ext>
            </a:extLst>
          </p:cNvPr>
          <p:cNvSpPr>
            <a:spLocks noGrp="1"/>
          </p:cNvSpPr>
          <p:nvPr>
            <p:ph type="sldNum" sz="quarter" idx="12"/>
          </p:nvPr>
        </p:nvSpPr>
        <p:spPr/>
        <p:txBody>
          <a:bodyPr/>
          <a:lstStyle/>
          <a:p>
            <a:fld id="{7F537688-BEAE-4904-826F-1C1E0645A5D0}" type="slidenum">
              <a:rPr lang="en-US" sz="2000" smtClean="0"/>
              <a:t>197</a:t>
            </a:fld>
            <a:endParaRPr lang="en-US" sz="2000" dirty="0"/>
          </a:p>
        </p:txBody>
      </p:sp>
      <p:pic>
        <p:nvPicPr>
          <p:cNvPr id="8" name="Picture 7">
            <a:extLst>
              <a:ext uri="{FF2B5EF4-FFF2-40B4-BE49-F238E27FC236}">
                <a16:creationId xmlns:a16="http://schemas.microsoft.com/office/drawing/2014/main" id="{8F57AFC0-1112-50AB-E84A-CC71B1699EB8}"/>
              </a:ext>
            </a:extLst>
          </p:cNvPr>
          <p:cNvPicPr>
            <a:picLocks noChangeAspect="1"/>
          </p:cNvPicPr>
          <p:nvPr/>
        </p:nvPicPr>
        <p:blipFill>
          <a:blip r:embed="rId2"/>
          <a:srcRect l="19620" t="24539" r="37649" b="66237"/>
          <a:stretch/>
        </p:blipFill>
        <p:spPr>
          <a:xfrm>
            <a:off x="2703606" y="5155474"/>
            <a:ext cx="8957172" cy="1087584"/>
          </a:xfrm>
          <a:prstGeom prst="rect">
            <a:avLst/>
          </a:prstGeom>
        </p:spPr>
      </p:pic>
    </p:spTree>
    <p:extLst>
      <p:ext uri="{BB962C8B-B14F-4D97-AF65-F5344CB8AC3E}">
        <p14:creationId xmlns:p14="http://schemas.microsoft.com/office/powerpoint/2010/main" val="28359598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995382-3F23-76B1-4854-AA658F548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F6475-0444-A261-4C6D-1DD1B371498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4A9DBEBF-5800-99CE-5935-C06DD4905BFA}"/>
              </a:ext>
            </a:extLst>
          </p:cNvPr>
          <p:cNvSpPr>
            <a:spLocks noGrp="1"/>
          </p:cNvSpPr>
          <p:nvPr>
            <p:ph idx="1"/>
          </p:nvPr>
        </p:nvSpPr>
        <p:spPr>
          <a:xfrm>
            <a:off x="306703" y="1737360"/>
            <a:ext cx="6792657" cy="4576354"/>
          </a:xfrm>
        </p:spPr>
        <p:txBody>
          <a:bodyPr>
            <a:normAutofit fontScale="92500"/>
          </a:bodyPr>
          <a:lstStyle/>
          <a:p>
            <a:pPr>
              <a:lnSpc>
                <a:spcPct val="150000"/>
              </a:lnSpc>
            </a:pPr>
            <a:r>
              <a:rPr lang="en-US" b="1" dirty="0">
                <a:solidFill>
                  <a:schemeClr val="bg1"/>
                </a:solidFill>
                <a:latin typeface="Century Gothic" panose="020B0502020202020204" pitchFamily="34" charset="0"/>
              </a:rPr>
              <a:t>Step 1 </a:t>
            </a:r>
            <a:r>
              <a:rPr lang="en-US" dirty="0">
                <a:solidFill>
                  <a:schemeClr val="bg1"/>
                </a:solidFill>
                <a:latin typeface="Century Gothic" panose="020B0502020202020204" pitchFamily="34" charset="0"/>
              </a:rPr>
              <a:t>is to compute relevancy scores between the vector for “</a:t>
            </a:r>
            <a:r>
              <a:rPr lang="en-US" b="1" dirty="0">
                <a:solidFill>
                  <a:schemeClr val="bg1"/>
                </a:solidFill>
                <a:latin typeface="Century Gothic" panose="020B0502020202020204" pitchFamily="34" charset="0"/>
              </a:rPr>
              <a:t>station</a:t>
            </a:r>
            <a:r>
              <a:rPr lang="en-US" dirty="0">
                <a:solidFill>
                  <a:schemeClr val="bg1"/>
                </a:solidFill>
                <a:latin typeface="Century Gothic" panose="020B0502020202020204" pitchFamily="34" charset="0"/>
              </a:rPr>
              <a:t>” and every other word in the sentence. </a:t>
            </a:r>
          </a:p>
          <a:p>
            <a:pPr>
              <a:lnSpc>
                <a:spcPct val="150000"/>
              </a:lnSpc>
            </a:pPr>
            <a:r>
              <a:rPr lang="en-US" dirty="0">
                <a:solidFill>
                  <a:schemeClr val="bg1"/>
                </a:solidFill>
                <a:latin typeface="Century Gothic" panose="020B0502020202020204" pitchFamily="34" charset="0"/>
              </a:rPr>
              <a:t>These are our </a:t>
            </a:r>
            <a:r>
              <a:rPr lang="en-US" b="1" dirty="0">
                <a:solidFill>
                  <a:schemeClr val="bg1"/>
                </a:solidFill>
                <a:latin typeface="Century Gothic" panose="020B0502020202020204" pitchFamily="34" charset="0"/>
              </a:rPr>
              <a:t>“attention scores.” </a:t>
            </a:r>
            <a:r>
              <a:rPr lang="en-US" dirty="0">
                <a:solidFill>
                  <a:schemeClr val="bg1"/>
                </a:solidFill>
                <a:latin typeface="Century Gothic" panose="020B0502020202020204" pitchFamily="34" charset="0"/>
              </a:rPr>
              <a:t>We’re simply going to use the dot product between two-word vectors as a measure of the strength of their relationship. </a:t>
            </a:r>
          </a:p>
          <a:p>
            <a:pPr>
              <a:lnSpc>
                <a:spcPct val="150000"/>
              </a:lnSpc>
            </a:pPr>
            <a:r>
              <a:rPr lang="en-US" dirty="0">
                <a:solidFill>
                  <a:schemeClr val="bg1"/>
                </a:solidFill>
                <a:latin typeface="Century Gothic" panose="020B0502020202020204" pitchFamily="34" charset="0"/>
              </a:rPr>
              <a:t>It’s a very computationally efficient distance function, and it was already the standard way to relate two-word embeddings to each other long before </a:t>
            </a:r>
            <a:r>
              <a:rPr lang="en-US" b="1" dirty="0">
                <a:solidFill>
                  <a:schemeClr val="bg1"/>
                </a:solidFill>
                <a:latin typeface="Century Gothic" panose="020B0502020202020204" pitchFamily="34" charset="0"/>
              </a:rPr>
              <a:t>Transformers</a:t>
            </a: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9D98159A-7C85-D1DB-6602-47D8EAE244C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8D18C9B-9AEF-AB8F-9D93-FEE0C5EB79D8}"/>
              </a:ext>
            </a:extLst>
          </p:cNvPr>
          <p:cNvSpPr>
            <a:spLocks noGrp="1"/>
          </p:cNvSpPr>
          <p:nvPr>
            <p:ph type="sldNum" sz="quarter" idx="12"/>
          </p:nvPr>
        </p:nvSpPr>
        <p:spPr/>
        <p:txBody>
          <a:bodyPr/>
          <a:lstStyle/>
          <a:p>
            <a:fld id="{7F537688-BEAE-4904-826F-1C1E0645A5D0}" type="slidenum">
              <a:rPr lang="en-US" sz="2000" smtClean="0"/>
              <a:t>198</a:t>
            </a:fld>
            <a:endParaRPr lang="en-US" sz="2000" dirty="0"/>
          </a:p>
        </p:txBody>
      </p:sp>
      <p:pic>
        <p:nvPicPr>
          <p:cNvPr id="7" name="Picture 6">
            <a:extLst>
              <a:ext uri="{FF2B5EF4-FFF2-40B4-BE49-F238E27FC236}">
                <a16:creationId xmlns:a16="http://schemas.microsoft.com/office/drawing/2014/main" id="{46804026-A778-D8E3-6FAE-70F73A456623}"/>
              </a:ext>
            </a:extLst>
          </p:cNvPr>
          <p:cNvPicPr>
            <a:picLocks noChangeAspect="1"/>
          </p:cNvPicPr>
          <p:nvPr/>
        </p:nvPicPr>
        <p:blipFill>
          <a:blip r:embed="rId2"/>
          <a:srcRect l="19986" t="36872" r="55590" b="3101"/>
          <a:stretch/>
        </p:blipFill>
        <p:spPr>
          <a:xfrm>
            <a:off x="7099360" y="837794"/>
            <a:ext cx="4330656" cy="5987116"/>
          </a:xfrm>
          <a:prstGeom prst="rect">
            <a:avLst/>
          </a:prstGeom>
        </p:spPr>
      </p:pic>
      <p:pic>
        <p:nvPicPr>
          <p:cNvPr id="8" name="Picture 7">
            <a:extLst>
              <a:ext uri="{FF2B5EF4-FFF2-40B4-BE49-F238E27FC236}">
                <a16:creationId xmlns:a16="http://schemas.microsoft.com/office/drawing/2014/main" id="{12BD145A-B147-14E6-139B-4897CD2332E1}"/>
              </a:ext>
            </a:extLst>
          </p:cNvPr>
          <p:cNvPicPr>
            <a:picLocks noChangeAspect="1"/>
          </p:cNvPicPr>
          <p:nvPr/>
        </p:nvPicPr>
        <p:blipFill>
          <a:blip r:embed="rId2"/>
          <a:srcRect l="16929" t="18540" r="37649" b="66237"/>
          <a:stretch/>
        </p:blipFill>
        <p:spPr>
          <a:xfrm>
            <a:off x="7460857" y="106529"/>
            <a:ext cx="3751626" cy="707252"/>
          </a:xfrm>
          <a:prstGeom prst="rect">
            <a:avLst/>
          </a:prstGeom>
        </p:spPr>
      </p:pic>
    </p:spTree>
    <p:extLst>
      <p:ext uri="{BB962C8B-B14F-4D97-AF65-F5344CB8AC3E}">
        <p14:creationId xmlns:p14="http://schemas.microsoft.com/office/powerpoint/2010/main" val="17226151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AADF90-4794-DFDF-4894-D75A3CCA8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73435-0A9D-46B8-90EF-52E27C780A6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AA9FFC50-8F86-0968-35BA-657F4FE2900B}"/>
              </a:ext>
            </a:extLst>
          </p:cNvPr>
          <p:cNvSpPr>
            <a:spLocks noGrp="1"/>
          </p:cNvSpPr>
          <p:nvPr>
            <p:ph idx="1"/>
          </p:nvPr>
        </p:nvSpPr>
        <p:spPr>
          <a:xfrm>
            <a:off x="353649" y="1889025"/>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Right?</a:t>
            </a:r>
          </a:p>
        </p:txBody>
      </p:sp>
      <p:sp>
        <p:nvSpPr>
          <p:cNvPr id="5" name="Footer Placeholder 4">
            <a:extLst>
              <a:ext uri="{FF2B5EF4-FFF2-40B4-BE49-F238E27FC236}">
                <a16:creationId xmlns:a16="http://schemas.microsoft.com/office/drawing/2014/main" id="{5FA9476E-0E07-2304-BC28-4455928CA58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E8B4424-B400-B44E-9AFD-3DF44AC0E245}"/>
              </a:ext>
            </a:extLst>
          </p:cNvPr>
          <p:cNvSpPr>
            <a:spLocks noGrp="1"/>
          </p:cNvSpPr>
          <p:nvPr>
            <p:ph type="sldNum" sz="quarter" idx="12"/>
          </p:nvPr>
        </p:nvSpPr>
        <p:spPr/>
        <p:txBody>
          <a:bodyPr/>
          <a:lstStyle/>
          <a:p>
            <a:fld id="{7F537688-BEAE-4904-826F-1C1E0645A5D0}" type="slidenum">
              <a:rPr lang="en-US" sz="2000" smtClean="0"/>
              <a:t>199</a:t>
            </a:fld>
            <a:endParaRPr lang="en-US" sz="2000" dirty="0"/>
          </a:p>
        </p:txBody>
      </p:sp>
      <p:pic>
        <p:nvPicPr>
          <p:cNvPr id="7" name="Picture 6">
            <a:extLst>
              <a:ext uri="{FF2B5EF4-FFF2-40B4-BE49-F238E27FC236}">
                <a16:creationId xmlns:a16="http://schemas.microsoft.com/office/drawing/2014/main" id="{C3BEB547-5024-B5F1-52A2-6C8E89D3AF4B}"/>
              </a:ext>
            </a:extLst>
          </p:cNvPr>
          <p:cNvPicPr>
            <a:picLocks noChangeAspect="1"/>
          </p:cNvPicPr>
          <p:nvPr/>
        </p:nvPicPr>
        <p:blipFill>
          <a:blip r:embed="rId2"/>
          <a:srcRect l="16929" t="18540" r="16856" b="2730"/>
          <a:stretch/>
        </p:blipFill>
        <p:spPr>
          <a:xfrm>
            <a:off x="3812450" y="865514"/>
            <a:ext cx="8072846" cy="5399316"/>
          </a:xfrm>
          <a:prstGeom prst="rect">
            <a:avLst/>
          </a:prstGeom>
        </p:spPr>
      </p:pic>
      <p:pic>
        <p:nvPicPr>
          <p:cNvPr id="8" name="Picture 7">
            <a:extLst>
              <a:ext uri="{FF2B5EF4-FFF2-40B4-BE49-F238E27FC236}">
                <a16:creationId xmlns:a16="http://schemas.microsoft.com/office/drawing/2014/main" id="{F8C15985-A1C5-373C-267A-62D7DEB345B8}"/>
              </a:ext>
            </a:extLst>
          </p:cNvPr>
          <p:cNvPicPr>
            <a:picLocks noChangeAspect="1"/>
          </p:cNvPicPr>
          <p:nvPr/>
        </p:nvPicPr>
        <p:blipFill>
          <a:blip r:embed="rId2"/>
          <a:srcRect l="16929" t="18540" r="37649" b="66237"/>
          <a:stretch/>
        </p:blipFill>
        <p:spPr>
          <a:xfrm>
            <a:off x="3964850" y="1017914"/>
            <a:ext cx="5537738" cy="1043968"/>
          </a:xfrm>
          <a:prstGeom prst="rect">
            <a:avLst/>
          </a:prstGeom>
        </p:spPr>
      </p:pic>
    </p:spTree>
    <p:extLst>
      <p:ext uri="{BB962C8B-B14F-4D97-AF65-F5344CB8AC3E}">
        <p14:creationId xmlns:p14="http://schemas.microsoft.com/office/powerpoint/2010/main" val="377361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200</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0BE91-FD78-D107-728B-3E1537DAC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DFB1B-79A5-25A6-113F-918E6A1EB79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97D3A231-4DC6-BEBD-5BFC-DEF9E92E033D}"/>
              </a:ext>
            </a:extLst>
          </p:cNvPr>
          <p:cNvSpPr>
            <a:spLocks noGrp="1"/>
          </p:cNvSpPr>
          <p:nvPr>
            <p:ph idx="1"/>
          </p:nvPr>
        </p:nvSpPr>
        <p:spPr>
          <a:xfrm>
            <a:off x="979518" y="1798222"/>
            <a:ext cx="10176162" cy="4410211"/>
          </a:xfrm>
        </p:spPr>
        <p:txBody>
          <a:bodyPr>
            <a:normAutofit/>
          </a:bodyPr>
          <a:lstStyle/>
          <a:p>
            <a:pPr>
              <a:lnSpc>
                <a:spcPct val="150000"/>
              </a:lnSpc>
            </a:pPr>
            <a:r>
              <a:rPr lang="en-US" sz="2800" dirty="0">
                <a:solidFill>
                  <a:schemeClr val="bg1"/>
                </a:solidFill>
                <a:latin typeface="Century Gothic" panose="020B0502020202020204" pitchFamily="34" charset="0"/>
              </a:rPr>
              <a:t>Attention mechanisms helps to fine the right information, using </a:t>
            </a:r>
            <a:r>
              <a:rPr lang="en-US" sz="2800" b="1" dirty="0">
                <a:solidFill>
                  <a:schemeClr val="bg1"/>
                </a:solidFill>
                <a:latin typeface="Century Gothic" panose="020B0502020202020204" pitchFamily="34" charset="0"/>
              </a:rPr>
              <a:t>QUERIES, KEYS, VALUES.</a:t>
            </a:r>
          </a:p>
          <a:p>
            <a:pPr>
              <a:lnSpc>
                <a:spcPct val="150000"/>
              </a:lnSpc>
            </a:pPr>
            <a:endParaRPr lang="en-US" sz="2800" b="1" dirty="0">
              <a:solidFill>
                <a:schemeClr val="bg1"/>
              </a:solidFill>
              <a:latin typeface="Century Gothic" panose="020B0502020202020204" pitchFamily="34" charset="0"/>
            </a:endParaRPr>
          </a:p>
          <a:p>
            <a:pPr>
              <a:lnSpc>
                <a:spcPct val="150000"/>
              </a:lnSpc>
            </a:pPr>
            <a:r>
              <a:rPr lang="en-US" sz="2800" dirty="0">
                <a:solidFill>
                  <a:schemeClr val="bg1"/>
                </a:solidFill>
                <a:latin typeface="Century Gothic" panose="020B0502020202020204" pitchFamily="34" charset="0"/>
              </a:rPr>
              <a:t>Let me help you understand </a:t>
            </a:r>
            <a:r>
              <a:rPr lang="en-US" sz="2800" b="1" dirty="0">
                <a:solidFill>
                  <a:schemeClr val="bg1"/>
                </a:solidFill>
                <a:latin typeface="Century Gothic" panose="020B0502020202020204" pitchFamily="34" charset="0"/>
              </a:rPr>
              <a:t>Attention Mechanism </a:t>
            </a:r>
            <a:r>
              <a:rPr lang="en-US" sz="2800" dirty="0">
                <a:solidFill>
                  <a:schemeClr val="bg1"/>
                </a:solidFill>
                <a:latin typeface="Century Gothic" panose="020B0502020202020204" pitchFamily="34" charset="0"/>
              </a:rPr>
              <a:t>with </a:t>
            </a:r>
            <a:r>
              <a:rPr lang="en-US" sz="2800" b="1" dirty="0">
                <a:solidFill>
                  <a:schemeClr val="bg1"/>
                </a:solidFill>
                <a:latin typeface="Century Gothic" panose="020B0502020202020204" pitchFamily="34" charset="0"/>
              </a:rPr>
              <a:t>SEARCH. </a:t>
            </a:r>
            <a:r>
              <a:rPr lang="en-US" sz="2800" dirty="0">
                <a:solidFill>
                  <a:schemeClr val="bg1"/>
                </a:solidFill>
                <a:latin typeface="Century Gothic" panose="020B0502020202020204" pitchFamily="34" charset="0"/>
              </a:rPr>
              <a:t>(i.e. using a SEARCH example)</a:t>
            </a:r>
          </a:p>
        </p:txBody>
      </p:sp>
      <p:sp>
        <p:nvSpPr>
          <p:cNvPr id="5" name="Footer Placeholder 4">
            <a:extLst>
              <a:ext uri="{FF2B5EF4-FFF2-40B4-BE49-F238E27FC236}">
                <a16:creationId xmlns:a16="http://schemas.microsoft.com/office/drawing/2014/main" id="{8B5AAFDB-6DDF-889A-D02F-9BCCB8782D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8665AF-9848-B9AF-AEBB-53C8A82CCD46}"/>
              </a:ext>
            </a:extLst>
          </p:cNvPr>
          <p:cNvSpPr>
            <a:spLocks noGrp="1"/>
          </p:cNvSpPr>
          <p:nvPr>
            <p:ph type="sldNum" sz="quarter" idx="12"/>
          </p:nvPr>
        </p:nvSpPr>
        <p:spPr/>
        <p:txBody>
          <a:bodyPr/>
          <a:lstStyle/>
          <a:p>
            <a:fld id="{7F537688-BEAE-4904-826F-1C1E0645A5D0}" type="slidenum">
              <a:rPr lang="en-US" sz="2000" smtClean="0"/>
              <a:t>201</a:t>
            </a:fld>
            <a:endParaRPr lang="en-US" sz="2000" dirty="0"/>
          </a:p>
        </p:txBody>
      </p:sp>
    </p:spTree>
    <p:extLst>
      <p:ext uri="{BB962C8B-B14F-4D97-AF65-F5344CB8AC3E}">
        <p14:creationId xmlns:p14="http://schemas.microsoft.com/office/powerpoint/2010/main" val="11466464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E5F0E7-84C9-7FD0-73E0-5489A9245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1A540-8818-7EED-1962-082FDEC0AE55}"/>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0A132824-B871-9ECA-678B-2E37CE02543A}"/>
              </a:ext>
            </a:extLst>
          </p:cNvPr>
          <p:cNvSpPr>
            <a:spLocks noGrp="1"/>
          </p:cNvSpPr>
          <p:nvPr>
            <p:ph idx="1"/>
          </p:nvPr>
        </p:nvSpPr>
        <p:spPr>
          <a:xfrm>
            <a:off x="979518" y="1798222"/>
            <a:ext cx="4840735" cy="4410211"/>
          </a:xfrm>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Attention mechanisms helps to fine the right information, using </a:t>
            </a:r>
            <a:r>
              <a:rPr lang="en-US" sz="2800" b="1" dirty="0">
                <a:solidFill>
                  <a:schemeClr val="bg1"/>
                </a:solidFill>
                <a:latin typeface="Century Gothic" panose="020B0502020202020204" pitchFamily="34" charset="0"/>
              </a:rPr>
              <a:t>Queries, Keys, Values</a:t>
            </a:r>
          </a:p>
          <a:p>
            <a:pPr>
              <a:lnSpc>
                <a:spcPct val="150000"/>
              </a:lnSpc>
            </a:pPr>
            <a:r>
              <a:rPr lang="en-US" sz="2800" dirty="0">
                <a:solidFill>
                  <a:schemeClr val="bg1"/>
                </a:solidFill>
                <a:latin typeface="Century Gothic" panose="020B0502020202020204" pitchFamily="34" charset="0"/>
              </a:rPr>
              <a:t>Let’s explain like this……… Because you are here to </a:t>
            </a:r>
            <a:r>
              <a:rPr lang="en-US" sz="2800" b="1" dirty="0">
                <a:solidFill>
                  <a:schemeClr val="bg1"/>
                </a:solidFill>
                <a:latin typeface="Century Gothic" panose="020B0502020202020204" pitchFamily="34" charset="0"/>
              </a:rPr>
              <a:t>Learn and Understand NLP and Deep Learning, </a:t>
            </a:r>
            <a:r>
              <a:rPr lang="en-US" sz="2800" dirty="0">
                <a:solidFill>
                  <a:schemeClr val="bg1"/>
                </a:solidFill>
                <a:latin typeface="Century Gothic" panose="020B0502020202020204" pitchFamily="34" charset="0"/>
              </a:rPr>
              <a:t>you therefore have the question:</a:t>
            </a:r>
          </a:p>
        </p:txBody>
      </p:sp>
      <p:sp>
        <p:nvSpPr>
          <p:cNvPr id="5" name="Footer Placeholder 4">
            <a:extLst>
              <a:ext uri="{FF2B5EF4-FFF2-40B4-BE49-F238E27FC236}">
                <a16:creationId xmlns:a16="http://schemas.microsoft.com/office/drawing/2014/main" id="{8564FE0A-C4ED-0E03-1BD2-83B11B71E25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CF8FDD-CA05-9F4D-BA45-047784D133E3}"/>
              </a:ext>
            </a:extLst>
          </p:cNvPr>
          <p:cNvSpPr>
            <a:spLocks noGrp="1"/>
          </p:cNvSpPr>
          <p:nvPr>
            <p:ph type="sldNum" sz="quarter" idx="12"/>
          </p:nvPr>
        </p:nvSpPr>
        <p:spPr/>
        <p:txBody>
          <a:bodyPr/>
          <a:lstStyle/>
          <a:p>
            <a:fld id="{7F537688-BEAE-4904-826F-1C1E0645A5D0}" type="slidenum">
              <a:rPr lang="en-US" sz="2000" smtClean="0"/>
              <a:t>202</a:t>
            </a:fld>
            <a:endParaRPr lang="en-US" sz="2000" dirty="0"/>
          </a:p>
        </p:txBody>
      </p:sp>
      <p:grpSp>
        <p:nvGrpSpPr>
          <p:cNvPr id="7" name="Group 6">
            <a:extLst>
              <a:ext uri="{FF2B5EF4-FFF2-40B4-BE49-F238E27FC236}">
                <a16:creationId xmlns:a16="http://schemas.microsoft.com/office/drawing/2014/main" id="{7E3DEA4E-C685-D0C9-8F2F-2D96F522826C}"/>
              </a:ext>
            </a:extLst>
          </p:cNvPr>
          <p:cNvGrpSpPr/>
          <p:nvPr/>
        </p:nvGrpSpPr>
        <p:grpSpPr>
          <a:xfrm>
            <a:off x="6371748" y="1108717"/>
            <a:ext cx="4840735" cy="5351068"/>
            <a:chOff x="360863" y="1090920"/>
            <a:chExt cx="4857681" cy="5767080"/>
          </a:xfrm>
        </p:grpSpPr>
        <p:pic>
          <p:nvPicPr>
            <p:cNvPr id="8" name="Picture 2" descr="Cartoon Person Thought Bubble Stock Illustrations – 3,316 Cartoon Person  Thought Bubble Stock Illustrations, Vectors &amp; Clipart - Dreamstime">
              <a:extLst>
                <a:ext uri="{FF2B5EF4-FFF2-40B4-BE49-F238E27FC236}">
                  <a16:creationId xmlns:a16="http://schemas.microsoft.com/office/drawing/2014/main" id="{BC04F86E-83C8-F05F-9B3C-CA90E79D53F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4089"/>
            <a:stretch/>
          </p:blipFill>
          <p:spPr bwMode="auto">
            <a:xfrm>
              <a:off x="360863" y="1090920"/>
              <a:ext cx="4857681" cy="5767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8EC6F2-4EEE-0958-7C3B-9F3644689407}"/>
                </a:ext>
              </a:extLst>
            </p:cNvPr>
            <p:cNvSpPr txBox="1"/>
            <p:nvPr/>
          </p:nvSpPr>
          <p:spPr>
            <a:xfrm>
              <a:off x="1839734" y="1764335"/>
              <a:ext cx="2460215" cy="1691691"/>
            </a:xfrm>
            <a:prstGeom prst="rect">
              <a:avLst/>
            </a:prstGeom>
            <a:noFill/>
          </p:spPr>
          <p:txBody>
            <a:bodyPr wrap="square" rtlCol="0">
              <a:spAutoFit/>
            </a:bodyPr>
            <a:lstStyle/>
            <a:p>
              <a:pPr algn="ctr"/>
              <a:r>
                <a:rPr lang="en-US" sz="2400" b="1" dirty="0"/>
                <a:t>How can I learn more about Deep Learning and Transformers?</a:t>
              </a:r>
              <a:endParaRPr lang="en-US" sz="2400" dirty="0"/>
            </a:p>
          </p:txBody>
        </p:sp>
      </p:grpSp>
    </p:spTree>
    <p:extLst>
      <p:ext uri="{BB962C8B-B14F-4D97-AF65-F5344CB8AC3E}">
        <p14:creationId xmlns:p14="http://schemas.microsoft.com/office/powerpoint/2010/main" val="362235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979518" y="1798222"/>
            <a:ext cx="4840735" cy="4410211"/>
          </a:xfrm>
        </p:spPr>
        <p:txBody>
          <a:bodyPr>
            <a:normAutofit/>
          </a:bodyPr>
          <a:lstStyle/>
          <a:p>
            <a:pPr>
              <a:lnSpc>
                <a:spcPct val="150000"/>
              </a:lnSpc>
            </a:pPr>
            <a:r>
              <a:rPr lang="en-US" sz="2800" dirty="0">
                <a:solidFill>
                  <a:schemeClr val="bg1"/>
                </a:solidFill>
                <a:latin typeface="Century Gothic" panose="020B0502020202020204" pitchFamily="34" charset="0"/>
              </a:rPr>
              <a:t>In addition to joining this class, what you may do again is</a:t>
            </a:r>
            <a:br>
              <a:rPr lang="en-US" sz="2800" dirty="0">
                <a:solidFill>
                  <a:schemeClr val="bg1"/>
                </a:solidFill>
                <a:latin typeface="Century Gothic" panose="020B0502020202020204" pitchFamily="34" charset="0"/>
              </a:rPr>
            </a:br>
            <a:r>
              <a:rPr lang="en-US" sz="2800" b="1" dirty="0">
                <a:solidFill>
                  <a:schemeClr val="bg1"/>
                </a:solidFill>
                <a:latin typeface="Century Gothic" panose="020B0502020202020204" pitchFamily="34" charset="0"/>
              </a:rPr>
              <a:t>1. Go search online, YouTube Precisely</a:t>
            </a: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203</a:t>
            </a:fld>
            <a:endParaRPr lang="en-US" sz="2000" dirty="0"/>
          </a:p>
        </p:txBody>
      </p:sp>
      <p:pic>
        <p:nvPicPr>
          <p:cNvPr id="11" name="Picture 10">
            <a:extLst>
              <a:ext uri="{FF2B5EF4-FFF2-40B4-BE49-F238E27FC236}">
                <a16:creationId xmlns:a16="http://schemas.microsoft.com/office/drawing/2014/main" id="{C7852917-5F38-51FC-CF9D-4974C8C459BA}"/>
              </a:ext>
            </a:extLst>
          </p:cNvPr>
          <p:cNvPicPr>
            <a:picLocks noChangeAspect="1"/>
          </p:cNvPicPr>
          <p:nvPr/>
        </p:nvPicPr>
        <p:blipFill>
          <a:blip r:embed="rId2"/>
          <a:srcRect l="41250" t="31667" r="27734" b="28639"/>
          <a:stretch/>
        </p:blipFill>
        <p:spPr>
          <a:xfrm>
            <a:off x="5410200" y="1798222"/>
            <a:ext cx="5972175" cy="4299341"/>
          </a:xfrm>
          <a:prstGeom prst="rect">
            <a:avLst/>
          </a:prstGeom>
        </p:spPr>
      </p:pic>
    </p:spTree>
    <p:extLst>
      <p:ext uri="{BB962C8B-B14F-4D97-AF65-F5344CB8AC3E}">
        <p14:creationId xmlns:p14="http://schemas.microsoft.com/office/powerpoint/2010/main" val="28701381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1F95ED-26C6-B10C-EA3E-7A4A69E3B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EBB9D-A747-13E7-AB88-50063A7EB05B}"/>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0DC6B21E-49C7-9772-266D-FFE73EB58548}"/>
              </a:ext>
            </a:extLst>
          </p:cNvPr>
          <p:cNvSpPr>
            <a:spLocks noGrp="1"/>
          </p:cNvSpPr>
          <p:nvPr>
            <p:ph idx="1"/>
          </p:nvPr>
        </p:nvSpPr>
        <p:spPr>
          <a:xfrm>
            <a:off x="902971" y="1733555"/>
            <a:ext cx="3328066" cy="4410211"/>
          </a:xfrm>
        </p:spPr>
        <p:txBody>
          <a:bodyPr>
            <a:normAutofit/>
          </a:bodyPr>
          <a:lstStyle/>
          <a:p>
            <a:pPr>
              <a:lnSpc>
                <a:spcPct val="150000"/>
              </a:lnSpc>
            </a:pPr>
            <a:r>
              <a:rPr lang="en-US" sz="2400" dirty="0">
                <a:solidFill>
                  <a:schemeClr val="bg1"/>
                </a:solidFill>
                <a:latin typeface="Century Gothic" panose="020B0502020202020204" pitchFamily="34" charset="0"/>
              </a:rPr>
              <a:t>As you get to YouTube, how do you find the needed video from the giant database?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 - With a search, by supplying the </a:t>
            </a:r>
            <a:r>
              <a:rPr lang="en-US" sz="2400" b="1" dirty="0">
                <a:solidFill>
                  <a:schemeClr val="bg1"/>
                </a:solidFill>
                <a:latin typeface="Century Gothic" panose="020B0502020202020204" pitchFamily="34" charset="0"/>
              </a:rPr>
              <a:t>Query, Deep Learning.</a:t>
            </a:r>
          </a:p>
        </p:txBody>
      </p:sp>
      <p:sp>
        <p:nvSpPr>
          <p:cNvPr id="5" name="Footer Placeholder 4">
            <a:extLst>
              <a:ext uri="{FF2B5EF4-FFF2-40B4-BE49-F238E27FC236}">
                <a16:creationId xmlns:a16="http://schemas.microsoft.com/office/drawing/2014/main" id="{EF4E16F7-CB61-BAA1-AEF1-E0656A32178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AD38D70-D66D-F6E1-94CF-4FC0F7EBFFCB}"/>
              </a:ext>
            </a:extLst>
          </p:cNvPr>
          <p:cNvSpPr>
            <a:spLocks noGrp="1"/>
          </p:cNvSpPr>
          <p:nvPr>
            <p:ph type="sldNum" sz="quarter" idx="12"/>
          </p:nvPr>
        </p:nvSpPr>
        <p:spPr/>
        <p:txBody>
          <a:bodyPr/>
          <a:lstStyle/>
          <a:p>
            <a:fld id="{7F537688-BEAE-4904-826F-1C1E0645A5D0}" type="slidenum">
              <a:rPr lang="en-US" sz="2000" smtClean="0"/>
              <a:t>204</a:t>
            </a:fld>
            <a:endParaRPr lang="en-US" sz="2000" dirty="0"/>
          </a:p>
        </p:txBody>
      </p:sp>
      <p:pic>
        <p:nvPicPr>
          <p:cNvPr id="7" name="Picture 6">
            <a:extLst>
              <a:ext uri="{FF2B5EF4-FFF2-40B4-BE49-F238E27FC236}">
                <a16:creationId xmlns:a16="http://schemas.microsoft.com/office/drawing/2014/main" id="{6F826D45-5F8F-1BA1-BF0F-A02924515BBF}"/>
              </a:ext>
            </a:extLst>
          </p:cNvPr>
          <p:cNvPicPr>
            <a:picLocks noChangeAspect="1"/>
          </p:cNvPicPr>
          <p:nvPr/>
        </p:nvPicPr>
        <p:blipFill>
          <a:blip r:embed="rId2"/>
          <a:srcRect l="1954" t="21295" r="40110" b="16666"/>
          <a:stretch/>
        </p:blipFill>
        <p:spPr>
          <a:xfrm>
            <a:off x="4231037" y="1745040"/>
            <a:ext cx="7827614" cy="4714745"/>
          </a:xfrm>
          <a:prstGeom prst="rect">
            <a:avLst/>
          </a:prstGeom>
        </p:spPr>
      </p:pic>
    </p:spTree>
    <p:extLst>
      <p:ext uri="{BB962C8B-B14F-4D97-AF65-F5344CB8AC3E}">
        <p14:creationId xmlns:p14="http://schemas.microsoft.com/office/powerpoint/2010/main" val="31685245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44FD88-3A40-FBEE-BE62-F07EE2801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A86F4-410D-EC93-59B1-90A5FB18FF2E}"/>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29E8DD67-3285-8E23-0AA6-0604BAAFBF76}"/>
              </a:ext>
            </a:extLst>
          </p:cNvPr>
          <p:cNvSpPr>
            <a:spLocks noGrp="1"/>
          </p:cNvSpPr>
          <p:nvPr>
            <p:ph idx="1"/>
          </p:nvPr>
        </p:nvSpPr>
        <p:spPr>
          <a:xfrm>
            <a:off x="885825" y="1733555"/>
            <a:ext cx="3478562" cy="4410211"/>
          </a:xfrm>
        </p:spPr>
        <p:txBody>
          <a:bodyPr>
            <a:normAutofit/>
          </a:bodyPr>
          <a:lstStyle/>
          <a:p>
            <a:pPr>
              <a:lnSpc>
                <a:spcPct val="150000"/>
              </a:lnSpc>
            </a:pPr>
            <a:r>
              <a:rPr lang="en-US" sz="2400" dirty="0">
                <a:solidFill>
                  <a:schemeClr val="bg1"/>
                </a:solidFill>
                <a:latin typeface="Century Gothic" panose="020B0502020202020204" pitchFamily="34" charset="0"/>
              </a:rPr>
              <a:t>Now, the submitted query needs to be compared with </a:t>
            </a:r>
            <a:r>
              <a:rPr lang="en-US" sz="2400" b="1" dirty="0">
                <a:solidFill>
                  <a:schemeClr val="bg1"/>
                </a:solidFill>
                <a:latin typeface="Century Gothic" panose="020B0502020202020204" pitchFamily="34" charset="0"/>
              </a:rPr>
              <a:t>title</a:t>
            </a:r>
            <a:r>
              <a:rPr lang="en-US" sz="2400" dirty="0">
                <a:solidFill>
                  <a:schemeClr val="bg1"/>
                </a:solidFill>
                <a:latin typeface="Century Gothic" panose="020B0502020202020204" pitchFamily="34" charset="0"/>
              </a:rPr>
              <a:t> of videos on YouTube.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All the titles are considered </a:t>
            </a:r>
            <a:r>
              <a:rPr lang="en-US" sz="2400" b="1" dirty="0">
                <a:solidFill>
                  <a:schemeClr val="bg1"/>
                </a:solidFill>
                <a:latin typeface="Century Gothic" panose="020B0502020202020204" pitchFamily="34" charset="0"/>
              </a:rPr>
              <a:t>Keys</a:t>
            </a:r>
          </a:p>
        </p:txBody>
      </p:sp>
      <p:sp>
        <p:nvSpPr>
          <p:cNvPr id="5" name="Footer Placeholder 4">
            <a:extLst>
              <a:ext uri="{FF2B5EF4-FFF2-40B4-BE49-F238E27FC236}">
                <a16:creationId xmlns:a16="http://schemas.microsoft.com/office/drawing/2014/main" id="{470E95A8-9467-7CC2-23F3-B8FC45A002E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65D39B7-E51B-1F28-C003-D9B9AF9C873B}"/>
              </a:ext>
            </a:extLst>
          </p:cNvPr>
          <p:cNvSpPr>
            <a:spLocks noGrp="1"/>
          </p:cNvSpPr>
          <p:nvPr>
            <p:ph type="sldNum" sz="quarter" idx="12"/>
          </p:nvPr>
        </p:nvSpPr>
        <p:spPr/>
        <p:txBody>
          <a:bodyPr/>
          <a:lstStyle/>
          <a:p>
            <a:fld id="{7F537688-BEAE-4904-826F-1C1E0645A5D0}" type="slidenum">
              <a:rPr lang="en-US" sz="2000" smtClean="0"/>
              <a:t>205</a:t>
            </a:fld>
            <a:endParaRPr lang="en-US" sz="2000" dirty="0"/>
          </a:p>
        </p:txBody>
      </p:sp>
      <p:pic>
        <p:nvPicPr>
          <p:cNvPr id="8" name="Picture 7">
            <a:extLst>
              <a:ext uri="{FF2B5EF4-FFF2-40B4-BE49-F238E27FC236}">
                <a16:creationId xmlns:a16="http://schemas.microsoft.com/office/drawing/2014/main" id="{C04E1904-9F0E-F1F0-31C4-531BFA887188}"/>
              </a:ext>
            </a:extLst>
          </p:cNvPr>
          <p:cNvPicPr>
            <a:picLocks noChangeAspect="1"/>
          </p:cNvPicPr>
          <p:nvPr/>
        </p:nvPicPr>
        <p:blipFill>
          <a:blip r:embed="rId2"/>
          <a:srcRect l="2656" t="21667" r="40390" b="16945"/>
          <a:stretch/>
        </p:blipFill>
        <p:spPr>
          <a:xfrm>
            <a:off x="4269137" y="1825436"/>
            <a:ext cx="7827615" cy="4745961"/>
          </a:xfrm>
          <a:prstGeom prst="rect">
            <a:avLst/>
          </a:prstGeom>
        </p:spPr>
      </p:pic>
    </p:spTree>
    <p:extLst>
      <p:ext uri="{BB962C8B-B14F-4D97-AF65-F5344CB8AC3E}">
        <p14:creationId xmlns:p14="http://schemas.microsoft.com/office/powerpoint/2010/main" val="3099384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646E06-DA92-CB1C-F1CB-71C9C765D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78D870-0A97-6952-9FDA-5D13FE4801AF}"/>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DFB8B1B4-823B-B6CA-1470-F7B461D1570F}"/>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E24E8D7-E362-3354-70B1-63B04D6D7E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4FFE42-82A2-FF6E-1CBA-3DBC6EC84E17}"/>
              </a:ext>
            </a:extLst>
          </p:cNvPr>
          <p:cNvSpPr>
            <a:spLocks noGrp="1"/>
          </p:cNvSpPr>
          <p:nvPr>
            <p:ph type="sldNum" sz="quarter" idx="12"/>
          </p:nvPr>
        </p:nvSpPr>
        <p:spPr/>
        <p:txBody>
          <a:bodyPr/>
          <a:lstStyle/>
          <a:p>
            <a:fld id="{7F537688-BEAE-4904-826F-1C1E0645A5D0}" type="slidenum">
              <a:rPr lang="en-US" sz="2000" smtClean="0"/>
              <a:t>206</a:t>
            </a:fld>
            <a:endParaRPr lang="en-US" sz="2000" dirty="0"/>
          </a:p>
        </p:txBody>
      </p:sp>
      <p:pic>
        <p:nvPicPr>
          <p:cNvPr id="7" name="Picture 6">
            <a:extLst>
              <a:ext uri="{FF2B5EF4-FFF2-40B4-BE49-F238E27FC236}">
                <a16:creationId xmlns:a16="http://schemas.microsoft.com/office/drawing/2014/main" id="{BBE0500B-B133-B46C-7DD3-A99A6F281BDC}"/>
              </a:ext>
            </a:extLst>
          </p:cNvPr>
          <p:cNvPicPr>
            <a:picLocks noChangeAspect="1"/>
          </p:cNvPicPr>
          <p:nvPr/>
        </p:nvPicPr>
        <p:blipFill>
          <a:blip r:embed="rId2"/>
          <a:srcRect l="1563" t="21250" r="27295" b="25333"/>
          <a:stretch/>
        </p:blipFill>
        <p:spPr>
          <a:xfrm>
            <a:off x="1330802" y="2186729"/>
            <a:ext cx="9824878" cy="4149544"/>
          </a:xfrm>
          <a:prstGeom prst="rect">
            <a:avLst/>
          </a:prstGeom>
        </p:spPr>
      </p:pic>
    </p:spTree>
    <p:extLst>
      <p:ext uri="{BB962C8B-B14F-4D97-AF65-F5344CB8AC3E}">
        <p14:creationId xmlns:p14="http://schemas.microsoft.com/office/powerpoint/2010/main" val="13085039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E550BF1-0904-8E65-5CCB-B0E20F787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0B00C-1A6B-D492-B0C4-207C29DDA4F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41D14CED-FF83-51A9-350E-E2A73F6C0284}"/>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53AC55D-49F7-B5CD-CBB5-463BF456CA9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92F9F6A-B8D6-D6E4-5FBE-CB7848482D21}"/>
              </a:ext>
            </a:extLst>
          </p:cNvPr>
          <p:cNvSpPr>
            <a:spLocks noGrp="1"/>
          </p:cNvSpPr>
          <p:nvPr>
            <p:ph type="sldNum" sz="quarter" idx="12"/>
          </p:nvPr>
        </p:nvSpPr>
        <p:spPr/>
        <p:txBody>
          <a:bodyPr/>
          <a:lstStyle/>
          <a:p>
            <a:fld id="{7F537688-BEAE-4904-826F-1C1E0645A5D0}" type="slidenum">
              <a:rPr lang="en-US" sz="2000" smtClean="0"/>
              <a:t>207</a:t>
            </a:fld>
            <a:endParaRPr lang="en-US" sz="2000" dirty="0"/>
          </a:p>
        </p:txBody>
      </p:sp>
      <p:pic>
        <p:nvPicPr>
          <p:cNvPr id="7" name="Picture 6">
            <a:extLst>
              <a:ext uri="{FF2B5EF4-FFF2-40B4-BE49-F238E27FC236}">
                <a16:creationId xmlns:a16="http://schemas.microsoft.com/office/drawing/2014/main" id="{185A3BD4-CA9E-2703-A1E4-7C456D86CE74}"/>
              </a:ext>
            </a:extLst>
          </p:cNvPr>
          <p:cNvPicPr>
            <a:picLocks noChangeAspect="1"/>
          </p:cNvPicPr>
          <p:nvPr/>
        </p:nvPicPr>
        <p:blipFill>
          <a:blip r:embed="rId2"/>
          <a:srcRect l="1563" t="21250" r="27295" b="25333"/>
          <a:stretch/>
        </p:blipFill>
        <p:spPr>
          <a:xfrm>
            <a:off x="1330802" y="2186729"/>
            <a:ext cx="9824878" cy="4149544"/>
          </a:xfrm>
          <a:prstGeom prst="rect">
            <a:avLst/>
          </a:prstGeom>
        </p:spPr>
      </p:pic>
      <p:sp>
        <p:nvSpPr>
          <p:cNvPr id="4" name="TextBox 3">
            <a:extLst>
              <a:ext uri="{FF2B5EF4-FFF2-40B4-BE49-F238E27FC236}">
                <a16:creationId xmlns:a16="http://schemas.microsoft.com/office/drawing/2014/main" id="{A4994C09-4F7F-E522-8083-1F144FE36C39}"/>
              </a:ext>
            </a:extLst>
          </p:cNvPr>
          <p:cNvSpPr txBox="1"/>
          <p:nvPr/>
        </p:nvSpPr>
        <p:spPr>
          <a:xfrm rot="575309">
            <a:off x="9956587" y="3201120"/>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Not </a:t>
            </a:r>
          </a:p>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33918523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843CB8-537F-809B-7E2A-D653256ED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7B830-3331-74CC-7C51-ED05D536EA56}"/>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82B1293D-F1FC-96EA-655E-8C76CA100A45}"/>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01AD38A-AE6F-783F-97B7-11D6E9AAABE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45C4AF-6D98-A8B4-2EDE-698E2B678527}"/>
              </a:ext>
            </a:extLst>
          </p:cNvPr>
          <p:cNvSpPr>
            <a:spLocks noGrp="1"/>
          </p:cNvSpPr>
          <p:nvPr>
            <p:ph type="sldNum" sz="quarter" idx="12"/>
          </p:nvPr>
        </p:nvSpPr>
        <p:spPr/>
        <p:txBody>
          <a:bodyPr/>
          <a:lstStyle/>
          <a:p>
            <a:fld id="{7F537688-BEAE-4904-826F-1C1E0645A5D0}" type="slidenum">
              <a:rPr lang="en-US" sz="2000" smtClean="0"/>
              <a:t>208</a:t>
            </a:fld>
            <a:endParaRPr lang="en-US" sz="2000" dirty="0"/>
          </a:p>
        </p:txBody>
      </p:sp>
      <p:pic>
        <p:nvPicPr>
          <p:cNvPr id="9" name="Picture 8">
            <a:extLst>
              <a:ext uri="{FF2B5EF4-FFF2-40B4-BE49-F238E27FC236}">
                <a16:creationId xmlns:a16="http://schemas.microsoft.com/office/drawing/2014/main" id="{78EF45D2-E63E-FCE0-9369-7CF4FE4FF12D}"/>
              </a:ext>
            </a:extLst>
          </p:cNvPr>
          <p:cNvPicPr>
            <a:picLocks noChangeAspect="1"/>
          </p:cNvPicPr>
          <p:nvPr/>
        </p:nvPicPr>
        <p:blipFill>
          <a:blip r:embed="rId2"/>
          <a:srcRect l="2515" t="22083" r="24609" b="26528"/>
          <a:stretch/>
        </p:blipFill>
        <p:spPr>
          <a:xfrm>
            <a:off x="1044227" y="2186729"/>
            <a:ext cx="10455965" cy="4147396"/>
          </a:xfrm>
          <a:prstGeom prst="rect">
            <a:avLst/>
          </a:prstGeom>
        </p:spPr>
      </p:pic>
    </p:spTree>
    <p:extLst>
      <p:ext uri="{BB962C8B-B14F-4D97-AF65-F5344CB8AC3E}">
        <p14:creationId xmlns:p14="http://schemas.microsoft.com/office/powerpoint/2010/main" val="26860684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1011B61-015D-15EB-CF96-BAE2286BD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9A3B3-C092-05C4-C20D-5C4A17027C71}"/>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7FEAA26E-65C6-5F36-FA41-0BEAB05B915E}"/>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FD2CEE5-53E3-24DE-0121-3593A5B8B78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BB36FF4-CCA2-8AF5-5692-770A53439028}"/>
              </a:ext>
            </a:extLst>
          </p:cNvPr>
          <p:cNvSpPr>
            <a:spLocks noGrp="1"/>
          </p:cNvSpPr>
          <p:nvPr>
            <p:ph type="sldNum" sz="quarter" idx="12"/>
          </p:nvPr>
        </p:nvSpPr>
        <p:spPr/>
        <p:txBody>
          <a:bodyPr/>
          <a:lstStyle/>
          <a:p>
            <a:fld id="{7F537688-BEAE-4904-826F-1C1E0645A5D0}" type="slidenum">
              <a:rPr lang="en-US" sz="2000" smtClean="0"/>
              <a:t>209</a:t>
            </a:fld>
            <a:endParaRPr lang="en-US" sz="2000" dirty="0"/>
          </a:p>
        </p:txBody>
      </p:sp>
      <p:pic>
        <p:nvPicPr>
          <p:cNvPr id="9" name="Picture 8">
            <a:extLst>
              <a:ext uri="{FF2B5EF4-FFF2-40B4-BE49-F238E27FC236}">
                <a16:creationId xmlns:a16="http://schemas.microsoft.com/office/drawing/2014/main" id="{CAF0DC5A-FCE2-4406-E096-B0628270A6CB}"/>
              </a:ext>
            </a:extLst>
          </p:cNvPr>
          <p:cNvPicPr>
            <a:picLocks noChangeAspect="1"/>
          </p:cNvPicPr>
          <p:nvPr/>
        </p:nvPicPr>
        <p:blipFill>
          <a:blip r:embed="rId2"/>
          <a:srcRect l="2515" t="22083" r="24609" b="26528"/>
          <a:stretch/>
        </p:blipFill>
        <p:spPr>
          <a:xfrm>
            <a:off x="1044227" y="2186729"/>
            <a:ext cx="10455965" cy="4147396"/>
          </a:xfrm>
          <a:prstGeom prst="rect">
            <a:avLst/>
          </a:prstGeom>
        </p:spPr>
      </p:pic>
      <p:sp>
        <p:nvSpPr>
          <p:cNvPr id="4" name="TextBox 3">
            <a:extLst>
              <a:ext uri="{FF2B5EF4-FFF2-40B4-BE49-F238E27FC236}">
                <a16:creationId xmlns:a16="http://schemas.microsoft.com/office/drawing/2014/main" id="{6B37DB4D-F503-18D2-AEC3-4D6A4D486E48}"/>
              </a:ext>
            </a:extLst>
          </p:cNvPr>
          <p:cNvSpPr txBox="1"/>
          <p:nvPr/>
        </p:nvSpPr>
        <p:spPr>
          <a:xfrm rot="20951753">
            <a:off x="9157205" y="4284987"/>
            <a:ext cx="1872617" cy="461665"/>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487029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AAEE7C-0197-D81A-6D97-9A7652469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76ED92-F9EF-9AD7-CE06-F599CEA9CA4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4379940A-423C-A46D-E82D-BE97F6B8F108}"/>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8827C56-5542-F589-7187-FDE843574E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6D715C-83E8-87AA-4B9F-449EFA9C2FF6}"/>
              </a:ext>
            </a:extLst>
          </p:cNvPr>
          <p:cNvSpPr>
            <a:spLocks noGrp="1"/>
          </p:cNvSpPr>
          <p:nvPr>
            <p:ph type="sldNum" sz="quarter" idx="12"/>
          </p:nvPr>
        </p:nvSpPr>
        <p:spPr/>
        <p:txBody>
          <a:bodyPr/>
          <a:lstStyle/>
          <a:p>
            <a:fld id="{7F537688-BEAE-4904-826F-1C1E0645A5D0}" type="slidenum">
              <a:rPr lang="en-US" sz="2000" smtClean="0"/>
              <a:t>210</a:t>
            </a:fld>
            <a:endParaRPr lang="en-US" sz="2000" dirty="0"/>
          </a:p>
        </p:txBody>
      </p:sp>
      <p:pic>
        <p:nvPicPr>
          <p:cNvPr id="8" name="Picture 7">
            <a:extLst>
              <a:ext uri="{FF2B5EF4-FFF2-40B4-BE49-F238E27FC236}">
                <a16:creationId xmlns:a16="http://schemas.microsoft.com/office/drawing/2014/main" id="{95C3A1DB-5CF2-DF2B-7DC4-24C97C6790C1}"/>
              </a:ext>
            </a:extLst>
          </p:cNvPr>
          <p:cNvPicPr>
            <a:picLocks noChangeAspect="1"/>
          </p:cNvPicPr>
          <p:nvPr/>
        </p:nvPicPr>
        <p:blipFill>
          <a:blip r:embed="rId2"/>
          <a:srcRect l="1953" t="22222" r="21719" b="26527"/>
          <a:stretch/>
        </p:blipFill>
        <p:spPr>
          <a:xfrm>
            <a:off x="952499" y="2333625"/>
            <a:ext cx="10601326" cy="4003981"/>
          </a:xfrm>
          <a:prstGeom prst="rect">
            <a:avLst/>
          </a:prstGeom>
        </p:spPr>
      </p:pic>
    </p:spTree>
    <p:extLst>
      <p:ext uri="{BB962C8B-B14F-4D97-AF65-F5344CB8AC3E}">
        <p14:creationId xmlns:p14="http://schemas.microsoft.com/office/powerpoint/2010/main" val="35005515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59718-9925-9794-0B49-669917586E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FE796-0EE8-450B-C368-89DB4EF6E014}"/>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1D5EFF62-3141-A739-2A6F-ED5E642DC928}"/>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ADABD04-6AA3-A1A7-C305-01737578C9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301148-12A1-FE2E-8823-6E6A125993DB}"/>
              </a:ext>
            </a:extLst>
          </p:cNvPr>
          <p:cNvSpPr>
            <a:spLocks noGrp="1"/>
          </p:cNvSpPr>
          <p:nvPr>
            <p:ph type="sldNum" sz="quarter" idx="12"/>
          </p:nvPr>
        </p:nvSpPr>
        <p:spPr/>
        <p:txBody>
          <a:bodyPr/>
          <a:lstStyle/>
          <a:p>
            <a:fld id="{7F537688-BEAE-4904-826F-1C1E0645A5D0}" type="slidenum">
              <a:rPr lang="en-US" sz="2000" smtClean="0"/>
              <a:t>211</a:t>
            </a:fld>
            <a:endParaRPr lang="en-US" sz="2000" dirty="0"/>
          </a:p>
        </p:txBody>
      </p:sp>
      <p:pic>
        <p:nvPicPr>
          <p:cNvPr id="8" name="Picture 7">
            <a:extLst>
              <a:ext uri="{FF2B5EF4-FFF2-40B4-BE49-F238E27FC236}">
                <a16:creationId xmlns:a16="http://schemas.microsoft.com/office/drawing/2014/main" id="{681199E8-0C59-5CCB-77B4-0440D528E595}"/>
              </a:ext>
            </a:extLst>
          </p:cNvPr>
          <p:cNvPicPr>
            <a:picLocks noChangeAspect="1"/>
          </p:cNvPicPr>
          <p:nvPr/>
        </p:nvPicPr>
        <p:blipFill>
          <a:blip r:embed="rId2"/>
          <a:srcRect l="1953" t="22222" r="21719" b="26527"/>
          <a:stretch/>
        </p:blipFill>
        <p:spPr>
          <a:xfrm>
            <a:off x="952499" y="2333625"/>
            <a:ext cx="10601326" cy="4003981"/>
          </a:xfrm>
          <a:prstGeom prst="rect">
            <a:avLst/>
          </a:prstGeom>
        </p:spPr>
      </p:pic>
      <p:sp>
        <p:nvSpPr>
          <p:cNvPr id="4" name="TextBox 3">
            <a:extLst>
              <a:ext uri="{FF2B5EF4-FFF2-40B4-BE49-F238E27FC236}">
                <a16:creationId xmlns:a16="http://schemas.microsoft.com/office/drawing/2014/main" id="{5974DEB5-2D38-F4D2-7A2F-2F26E7563987}"/>
              </a:ext>
            </a:extLst>
          </p:cNvPr>
          <p:cNvSpPr txBox="1"/>
          <p:nvPr/>
        </p:nvSpPr>
        <p:spPr>
          <a:xfrm rot="20831337">
            <a:off x="9620161" y="5478632"/>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Not </a:t>
            </a:r>
          </a:p>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7655540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B7C70-23C4-ADCC-F5B1-D58A847E40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B5686-49D3-4BE5-6291-142556A317BC}"/>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8C69428D-8EEB-964A-EC07-927A8D21B49F}"/>
              </a:ext>
            </a:extLst>
          </p:cNvPr>
          <p:cNvSpPr>
            <a:spLocks noGrp="1"/>
          </p:cNvSpPr>
          <p:nvPr>
            <p:ph idx="1"/>
          </p:nvPr>
        </p:nvSpPr>
        <p:spPr>
          <a:xfrm>
            <a:off x="1097279" y="1845733"/>
            <a:ext cx="10685146" cy="4410211"/>
          </a:xfrm>
        </p:spPr>
        <p:txBody>
          <a:bodyPr>
            <a:normAutofit/>
          </a:bodyPr>
          <a:lstStyle/>
          <a:p>
            <a:pPr>
              <a:lnSpc>
                <a:spcPct val="150000"/>
              </a:lnSpc>
            </a:pPr>
            <a:r>
              <a:rPr lang="en-US" sz="2400" dirty="0">
                <a:solidFill>
                  <a:schemeClr val="bg1"/>
                </a:solidFill>
                <a:latin typeface="Century Gothic" panose="020B0502020202020204" pitchFamily="34" charset="0"/>
              </a:rPr>
              <a:t>The check of how similar is each key to the desired Query is a process called </a:t>
            </a:r>
            <a:r>
              <a:rPr lang="en-US" sz="2400" b="1" dirty="0">
                <a:solidFill>
                  <a:schemeClr val="bg1"/>
                </a:solidFill>
                <a:latin typeface="Century Gothic" panose="020B0502020202020204" pitchFamily="34" charset="0"/>
              </a:rPr>
              <a:t>“Computing Attention Mask”</a:t>
            </a:r>
          </a:p>
        </p:txBody>
      </p:sp>
      <p:sp>
        <p:nvSpPr>
          <p:cNvPr id="5" name="Footer Placeholder 4">
            <a:extLst>
              <a:ext uri="{FF2B5EF4-FFF2-40B4-BE49-F238E27FC236}">
                <a16:creationId xmlns:a16="http://schemas.microsoft.com/office/drawing/2014/main" id="{BBB60316-2C54-401D-D993-2794129A0E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3D85DB-27A9-37F2-A1EA-33C142C6FE21}"/>
              </a:ext>
            </a:extLst>
          </p:cNvPr>
          <p:cNvSpPr>
            <a:spLocks noGrp="1"/>
          </p:cNvSpPr>
          <p:nvPr>
            <p:ph type="sldNum" sz="quarter" idx="12"/>
          </p:nvPr>
        </p:nvSpPr>
        <p:spPr/>
        <p:txBody>
          <a:bodyPr/>
          <a:lstStyle/>
          <a:p>
            <a:fld id="{7F537688-BEAE-4904-826F-1C1E0645A5D0}" type="slidenum">
              <a:rPr lang="en-US" sz="2000" smtClean="0"/>
              <a:t>212</a:t>
            </a:fld>
            <a:endParaRPr lang="en-US" sz="2000" dirty="0"/>
          </a:p>
        </p:txBody>
      </p:sp>
      <p:pic>
        <p:nvPicPr>
          <p:cNvPr id="7" name="Picture 6">
            <a:extLst>
              <a:ext uri="{FF2B5EF4-FFF2-40B4-BE49-F238E27FC236}">
                <a16:creationId xmlns:a16="http://schemas.microsoft.com/office/drawing/2014/main" id="{05008D2A-C1B3-5EEB-AD53-B2AD2050B7A6}"/>
              </a:ext>
            </a:extLst>
          </p:cNvPr>
          <p:cNvPicPr>
            <a:picLocks noChangeAspect="1"/>
          </p:cNvPicPr>
          <p:nvPr/>
        </p:nvPicPr>
        <p:blipFill>
          <a:blip r:embed="rId2"/>
          <a:srcRect l="1719" t="21122" r="21719" b="27917"/>
          <a:stretch/>
        </p:blipFill>
        <p:spPr>
          <a:xfrm>
            <a:off x="1683158" y="2951622"/>
            <a:ext cx="8825684" cy="3304322"/>
          </a:xfrm>
          <a:prstGeom prst="rect">
            <a:avLst/>
          </a:prstGeom>
        </p:spPr>
      </p:pic>
    </p:spTree>
    <p:extLst>
      <p:ext uri="{BB962C8B-B14F-4D97-AF65-F5344CB8AC3E}">
        <p14:creationId xmlns:p14="http://schemas.microsoft.com/office/powerpoint/2010/main" val="36961188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A6B20C-AD55-2554-8483-C8A679CEF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3FD0B-4561-9F63-EED2-9D635249B3C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C0B2B52F-DD7F-D1DD-0A02-5BB7C63DCBB4}"/>
              </a:ext>
            </a:extLst>
          </p:cNvPr>
          <p:cNvSpPr>
            <a:spLocks noGrp="1"/>
          </p:cNvSpPr>
          <p:nvPr>
            <p:ph idx="1"/>
          </p:nvPr>
        </p:nvSpPr>
        <p:spPr>
          <a:xfrm>
            <a:off x="153998" y="1845733"/>
            <a:ext cx="3156098" cy="4410211"/>
          </a:xfrm>
        </p:spPr>
        <p:txBody>
          <a:bodyPr>
            <a:normAutofit/>
          </a:bodyPr>
          <a:lstStyle/>
          <a:p>
            <a:pPr>
              <a:lnSpc>
                <a:spcPct val="150000"/>
              </a:lnSpc>
            </a:pPr>
            <a:r>
              <a:rPr lang="en-US" sz="2400" dirty="0">
                <a:solidFill>
                  <a:schemeClr val="bg1"/>
                </a:solidFill>
                <a:latin typeface="Century Gothic" panose="020B0502020202020204" pitchFamily="34" charset="0"/>
              </a:rPr>
              <a:t>After Explaining </a:t>
            </a:r>
            <a:r>
              <a:rPr lang="en-US" sz="2400" b="1" dirty="0">
                <a:solidFill>
                  <a:schemeClr val="bg1"/>
                </a:solidFill>
                <a:latin typeface="Century Gothic" panose="020B0502020202020204" pitchFamily="34" charset="0"/>
              </a:rPr>
              <a:t>Queries and Keys, </a:t>
            </a:r>
            <a:r>
              <a:rPr lang="en-US" sz="2400" dirty="0">
                <a:solidFill>
                  <a:schemeClr val="bg1"/>
                </a:solidFill>
                <a:latin typeface="Century Gothic" panose="020B0502020202020204" pitchFamily="34" charset="0"/>
              </a:rPr>
              <a:t>how about Value??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Let’s  move on…......</a:t>
            </a:r>
          </a:p>
          <a:p>
            <a:pPr>
              <a:lnSpc>
                <a:spcPct val="150000"/>
              </a:lnSpc>
            </a:pPr>
            <a:r>
              <a:rPr lang="en-US" sz="2400" b="1" dirty="0">
                <a:solidFill>
                  <a:schemeClr val="bg1"/>
                </a:solidFill>
                <a:latin typeface="Century Gothic" panose="020B0502020202020204" pitchFamily="34" charset="0"/>
              </a:rPr>
              <a:t>Value, </a:t>
            </a:r>
            <a:r>
              <a:rPr lang="en-US" sz="2400" dirty="0">
                <a:solidFill>
                  <a:schemeClr val="bg1"/>
                </a:solidFill>
                <a:latin typeface="Century Gothic" panose="020B0502020202020204" pitchFamily="34" charset="0"/>
              </a:rPr>
              <a:t>basically the key with the </a:t>
            </a:r>
            <a:r>
              <a:rPr lang="en-US" sz="2400" b="1" dirty="0">
                <a:solidFill>
                  <a:schemeClr val="bg1"/>
                </a:solidFill>
                <a:latin typeface="Century Gothic" panose="020B0502020202020204" pitchFamily="34" charset="0"/>
              </a:rPr>
              <a:t>highest</a:t>
            </a:r>
            <a:r>
              <a:rPr lang="en-US" sz="2400" dirty="0">
                <a:solidFill>
                  <a:schemeClr val="bg1"/>
                </a:solidFill>
                <a:latin typeface="Century Gothic" panose="020B0502020202020204" pitchFamily="34" charset="0"/>
              </a:rPr>
              <a:t> </a:t>
            </a:r>
            <a:r>
              <a:rPr lang="en-US" sz="2400" b="1" dirty="0">
                <a:solidFill>
                  <a:schemeClr val="bg1"/>
                </a:solidFill>
                <a:latin typeface="Century Gothic" panose="020B0502020202020204" pitchFamily="34" charset="0"/>
              </a:rPr>
              <a:t>Attention Number</a:t>
            </a:r>
          </a:p>
        </p:txBody>
      </p:sp>
      <p:sp>
        <p:nvSpPr>
          <p:cNvPr id="5" name="Footer Placeholder 4">
            <a:extLst>
              <a:ext uri="{FF2B5EF4-FFF2-40B4-BE49-F238E27FC236}">
                <a16:creationId xmlns:a16="http://schemas.microsoft.com/office/drawing/2014/main" id="{0A8848ED-59D2-8DB1-FF6A-BAFFA656534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056A8E-7565-A612-0FE3-8A5CAA7D64A4}"/>
              </a:ext>
            </a:extLst>
          </p:cNvPr>
          <p:cNvSpPr>
            <a:spLocks noGrp="1"/>
          </p:cNvSpPr>
          <p:nvPr>
            <p:ph type="sldNum" sz="quarter" idx="12"/>
          </p:nvPr>
        </p:nvSpPr>
        <p:spPr/>
        <p:txBody>
          <a:bodyPr/>
          <a:lstStyle/>
          <a:p>
            <a:fld id="{7F537688-BEAE-4904-826F-1C1E0645A5D0}" type="slidenum">
              <a:rPr lang="en-US" sz="2000" smtClean="0"/>
              <a:t>213</a:t>
            </a:fld>
            <a:endParaRPr lang="en-US" sz="2000" dirty="0"/>
          </a:p>
        </p:txBody>
      </p:sp>
      <p:pic>
        <p:nvPicPr>
          <p:cNvPr id="8" name="Picture 7">
            <a:extLst>
              <a:ext uri="{FF2B5EF4-FFF2-40B4-BE49-F238E27FC236}">
                <a16:creationId xmlns:a16="http://schemas.microsoft.com/office/drawing/2014/main" id="{306196D8-590D-DF19-405C-C83FCA4A51E8}"/>
              </a:ext>
            </a:extLst>
          </p:cNvPr>
          <p:cNvPicPr>
            <a:picLocks noChangeAspect="1"/>
          </p:cNvPicPr>
          <p:nvPr/>
        </p:nvPicPr>
        <p:blipFill>
          <a:blip r:embed="rId2"/>
          <a:srcRect l="937" t="21389" r="43359" b="27361"/>
          <a:stretch/>
        </p:blipFill>
        <p:spPr>
          <a:xfrm>
            <a:off x="3310096" y="1845733"/>
            <a:ext cx="8727906" cy="4516967"/>
          </a:xfrm>
          <a:prstGeom prst="rect">
            <a:avLst/>
          </a:prstGeom>
        </p:spPr>
      </p:pic>
    </p:spTree>
    <p:extLst>
      <p:ext uri="{BB962C8B-B14F-4D97-AF65-F5344CB8AC3E}">
        <p14:creationId xmlns:p14="http://schemas.microsoft.com/office/powerpoint/2010/main" val="30414661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841A0B-5DB5-85D3-75E8-B7A0D80A5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6CAFF-EB2F-99DA-0799-4AE5195A658B}"/>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540CD5C8-3AE1-280C-B475-E77F1F3B7659}"/>
              </a:ext>
            </a:extLst>
          </p:cNvPr>
          <p:cNvSpPr>
            <a:spLocks noGrp="1"/>
          </p:cNvSpPr>
          <p:nvPr>
            <p:ph idx="1"/>
          </p:nvPr>
        </p:nvSpPr>
        <p:spPr>
          <a:xfrm>
            <a:off x="1097279" y="1845733"/>
            <a:ext cx="10685146" cy="4410211"/>
          </a:xfrm>
        </p:spPr>
        <p:txBody>
          <a:bodyPr>
            <a:normAutofit fontScale="70000" lnSpcReduction="20000"/>
          </a:bodyPr>
          <a:lstStyle/>
          <a:p>
            <a:pPr>
              <a:lnSpc>
                <a:spcPct val="150000"/>
              </a:lnSpc>
            </a:pPr>
            <a:r>
              <a:rPr lang="en-US" sz="2800" dirty="0">
                <a:solidFill>
                  <a:schemeClr val="bg1"/>
                </a:solidFill>
                <a:latin typeface="Century Gothic" panose="020B0502020202020204" pitchFamily="34" charset="0"/>
              </a:rPr>
              <a:t>Attention mechanisms helps to find the right information, using Queries, Keys, Values</a:t>
            </a:r>
          </a:p>
          <a:p>
            <a:pPr>
              <a:lnSpc>
                <a:spcPct val="150000"/>
              </a:lnSpc>
            </a:pPr>
            <a:r>
              <a:rPr lang="en-US" sz="2800" dirty="0">
                <a:solidFill>
                  <a:schemeClr val="bg1"/>
                </a:solidFill>
                <a:latin typeface="Century Gothic" panose="020B0502020202020204" pitchFamily="34" charset="0"/>
              </a:rPr>
              <a:t>Let’s use another analogy: </a:t>
            </a:r>
            <a:r>
              <a:rPr lang="en-US" sz="2800" b="1" dirty="0">
                <a:solidFill>
                  <a:schemeClr val="bg1"/>
                </a:solidFill>
                <a:latin typeface="Century Gothic" panose="020B0502020202020204" pitchFamily="34" charset="0"/>
              </a:rPr>
              <a:t>Searching for a book in a library</a:t>
            </a:r>
          </a:p>
          <a:p>
            <a:pPr>
              <a:lnSpc>
                <a:spcPct val="150000"/>
              </a:lnSpc>
            </a:pPr>
            <a:r>
              <a:rPr lang="en-US" sz="2800" dirty="0">
                <a:solidFill>
                  <a:schemeClr val="bg1"/>
                </a:solidFill>
                <a:latin typeface="Century Gothic" panose="020B0502020202020204" pitchFamily="34" charset="0"/>
              </a:rPr>
              <a:t>Query (Question): What you're looking for </a:t>
            </a:r>
            <a:r>
              <a:rPr lang="en-US" sz="2800" b="1" dirty="0">
                <a:solidFill>
                  <a:schemeClr val="bg1"/>
                </a:solidFill>
                <a:latin typeface="Century Gothic" panose="020B0502020202020204" pitchFamily="34" charset="0"/>
              </a:rPr>
              <a:t>(e.g., 'books about animals’).</a:t>
            </a:r>
          </a:p>
          <a:p>
            <a:pPr>
              <a:lnSpc>
                <a:spcPct val="150000"/>
              </a:lnSpc>
            </a:pPr>
            <a:r>
              <a:rPr lang="en-US" sz="2800" dirty="0">
                <a:solidFill>
                  <a:schemeClr val="bg1"/>
                </a:solidFill>
                <a:latin typeface="Century Gothic" panose="020B0502020202020204" pitchFamily="34" charset="0"/>
              </a:rPr>
              <a:t>Keys (Labels): The labels on the books (e.g., titles, keywords like 'science’, ‘animals’, ‘physics’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a:lnSpc>
                <a:spcPct val="150000"/>
              </a:lnSpc>
            </a:pPr>
            <a:r>
              <a:rPr lang="en-US" sz="2800" dirty="0">
                <a:solidFill>
                  <a:schemeClr val="bg1"/>
                </a:solidFill>
                <a:latin typeface="Century Gothic" panose="020B0502020202020204" pitchFamily="34" charset="0"/>
              </a:rPr>
              <a:t>Values (Information): The actual books (for this example, books about animals).</a:t>
            </a:r>
          </a:p>
          <a:p>
            <a:pPr>
              <a:lnSpc>
                <a:spcPct val="150000"/>
              </a:lnSpc>
            </a:pPr>
            <a:r>
              <a:rPr lang="en-US" sz="3400" b="1" dirty="0">
                <a:solidFill>
                  <a:schemeClr val="bg1"/>
                </a:solidFill>
                <a:latin typeface="Century Gothic" panose="020B0502020202020204" pitchFamily="34" charset="0"/>
              </a:rPr>
              <a:t>The computer compares your 'Query' with the 'Keys' to find the most relevant 'Values'.</a:t>
            </a:r>
          </a:p>
        </p:txBody>
      </p:sp>
      <p:sp>
        <p:nvSpPr>
          <p:cNvPr id="5" name="Footer Placeholder 4">
            <a:extLst>
              <a:ext uri="{FF2B5EF4-FFF2-40B4-BE49-F238E27FC236}">
                <a16:creationId xmlns:a16="http://schemas.microsoft.com/office/drawing/2014/main" id="{D7D0C936-F0C3-909F-BA2C-F23A390196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8AB11B-F1D5-DD07-436E-049940309F48}"/>
              </a:ext>
            </a:extLst>
          </p:cNvPr>
          <p:cNvSpPr>
            <a:spLocks noGrp="1"/>
          </p:cNvSpPr>
          <p:nvPr>
            <p:ph type="sldNum" sz="quarter" idx="12"/>
          </p:nvPr>
        </p:nvSpPr>
        <p:spPr/>
        <p:txBody>
          <a:bodyPr/>
          <a:lstStyle/>
          <a:p>
            <a:fld id="{7F537688-BEAE-4904-826F-1C1E0645A5D0}" type="slidenum">
              <a:rPr lang="en-US" sz="2000" smtClean="0"/>
              <a:t>214</a:t>
            </a:fld>
            <a:endParaRPr lang="en-US" sz="2000" dirty="0"/>
          </a:p>
        </p:txBody>
      </p:sp>
    </p:spTree>
    <p:extLst>
      <p:ext uri="{BB962C8B-B14F-4D97-AF65-F5344CB8AC3E}">
        <p14:creationId xmlns:p14="http://schemas.microsoft.com/office/powerpoint/2010/main" val="931303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DACC8B-D649-911C-679F-01489B083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E0CAD-4D9A-8355-6021-D933F937B6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after Attention Mechanism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04E4741-B7D1-7358-B23F-95F1CEF15C4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Let's briefly discuss another important layer and component of a Model Architecture</a:t>
            </a:r>
          </a:p>
        </p:txBody>
      </p:sp>
      <p:sp>
        <p:nvSpPr>
          <p:cNvPr id="5" name="Footer Placeholder 4">
            <a:extLst>
              <a:ext uri="{FF2B5EF4-FFF2-40B4-BE49-F238E27FC236}">
                <a16:creationId xmlns:a16="http://schemas.microsoft.com/office/drawing/2014/main" id="{AE7DF031-428B-F212-0FD1-D19473AB3D6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EF0BA6D-9734-B6A5-CAE7-A7387798D96F}"/>
              </a:ext>
            </a:extLst>
          </p:cNvPr>
          <p:cNvSpPr>
            <a:spLocks noGrp="1"/>
          </p:cNvSpPr>
          <p:nvPr>
            <p:ph type="sldNum" sz="quarter" idx="12"/>
          </p:nvPr>
        </p:nvSpPr>
        <p:spPr/>
        <p:txBody>
          <a:bodyPr/>
          <a:lstStyle/>
          <a:p>
            <a:fld id="{7F537688-BEAE-4904-826F-1C1E0645A5D0}" type="slidenum">
              <a:rPr lang="en-US" sz="2000" smtClean="0"/>
              <a:t>215</a:t>
            </a:fld>
            <a:endParaRPr lang="en-US" sz="2000" dirty="0"/>
          </a:p>
        </p:txBody>
      </p:sp>
      <p:sp>
        <p:nvSpPr>
          <p:cNvPr id="7" name="TextBox 6">
            <a:extLst>
              <a:ext uri="{FF2B5EF4-FFF2-40B4-BE49-F238E27FC236}">
                <a16:creationId xmlns:a16="http://schemas.microsoft.com/office/drawing/2014/main" id="{D020FC16-BE4D-C3BB-0EC4-B45424056D03}"/>
              </a:ext>
            </a:extLst>
          </p:cNvPr>
          <p:cNvSpPr txBox="1"/>
          <p:nvPr/>
        </p:nvSpPr>
        <p:spPr>
          <a:xfrm rot="21421172">
            <a:off x="3324790" y="2777127"/>
            <a:ext cx="5603379" cy="2862322"/>
          </a:xfrm>
          <a:prstGeom prst="rect">
            <a:avLst/>
          </a:prstGeom>
          <a:noFill/>
        </p:spPr>
        <p:txBody>
          <a:bodyPr wrap="square">
            <a:spAutoFit/>
          </a:bodyPr>
          <a:lstStyle/>
          <a:p>
            <a:pPr algn="ctr"/>
            <a:r>
              <a:rPr lang="en-US" sz="6000" b="1" spc="65" dirty="0">
                <a:solidFill>
                  <a:srgbClr val="FFFFFF"/>
                </a:solidFill>
                <a:latin typeface="Bradley Hand ITC" panose="03070402050302030203" pitchFamily="66" charset="0"/>
                <a:cs typeface="Arial"/>
              </a:rPr>
              <a:t>Encoder </a:t>
            </a:r>
          </a:p>
          <a:p>
            <a:pPr algn="ctr"/>
            <a:r>
              <a:rPr lang="en-US" sz="6000" b="1" spc="65" dirty="0">
                <a:solidFill>
                  <a:srgbClr val="FFFFFF"/>
                </a:solidFill>
                <a:latin typeface="Bradley Hand ITC" panose="03070402050302030203" pitchFamily="66" charset="0"/>
                <a:cs typeface="Arial"/>
              </a:rPr>
              <a:t>and </a:t>
            </a:r>
          </a:p>
          <a:p>
            <a:pPr algn="ctr"/>
            <a:r>
              <a:rPr lang="en-US" sz="6000" b="1" spc="65" dirty="0">
                <a:solidFill>
                  <a:srgbClr val="FFFFFF"/>
                </a:solidFill>
                <a:latin typeface="Bradley Hand ITC" panose="03070402050302030203" pitchFamily="66" charset="0"/>
                <a:cs typeface="Arial"/>
              </a:rPr>
              <a:t>Decoder</a:t>
            </a:r>
            <a:endParaRPr lang="en-US" sz="6000" b="1" dirty="0">
              <a:latin typeface="Bradley Hand ITC" panose="03070402050302030203" pitchFamily="66" charset="0"/>
              <a:cs typeface="Arial"/>
            </a:endParaRPr>
          </a:p>
        </p:txBody>
      </p:sp>
    </p:spTree>
    <p:extLst>
      <p:ext uri="{BB962C8B-B14F-4D97-AF65-F5344CB8AC3E}">
        <p14:creationId xmlns:p14="http://schemas.microsoft.com/office/powerpoint/2010/main" val="25243133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4D7CB4-7347-9166-EF49-0635FC004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BDC46-B77B-441E-AA66-57AED6BF2603}"/>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Encoder-Decoder</a:t>
            </a:r>
          </a:p>
        </p:txBody>
      </p:sp>
      <p:sp>
        <p:nvSpPr>
          <p:cNvPr id="3" name="Content Placeholder 2">
            <a:extLst>
              <a:ext uri="{FF2B5EF4-FFF2-40B4-BE49-F238E27FC236}">
                <a16:creationId xmlns:a16="http://schemas.microsoft.com/office/drawing/2014/main" id="{34C3DDAD-3065-93CF-5130-A4933B5A3E2E}"/>
              </a:ext>
            </a:extLst>
          </p:cNvPr>
          <p:cNvSpPr>
            <a:spLocks noGrp="1"/>
          </p:cNvSpPr>
          <p:nvPr>
            <p:ph idx="1"/>
          </p:nvPr>
        </p:nvSpPr>
        <p:spPr>
          <a:xfrm>
            <a:off x="1097279" y="1737360"/>
            <a:ext cx="10685146" cy="4722425"/>
          </a:xfrm>
        </p:spPr>
        <p:txBody>
          <a:bodyPr>
            <a:normAutofit fontScale="92500"/>
          </a:bodyPr>
          <a:lstStyle/>
          <a:p>
            <a:pPr>
              <a:lnSpc>
                <a:spcPct val="150000"/>
              </a:lnSpc>
            </a:pPr>
            <a:r>
              <a:rPr lang="en-US" sz="2400" dirty="0">
                <a:solidFill>
                  <a:schemeClr val="bg1"/>
                </a:solidFill>
                <a:latin typeface="Century Gothic" panose="020B0502020202020204" pitchFamily="34" charset="0"/>
              </a:rPr>
              <a:t>The Encoder-Decoder architecture is a neural network design pattern that's particularly effective for sequence-to-sequence tasks. It's used in various applications, including machine translation, text summarization, and question answering.</a:t>
            </a:r>
          </a:p>
          <a:p>
            <a:pPr>
              <a:lnSpc>
                <a:spcPct val="150000"/>
              </a:lnSpc>
            </a:pPr>
            <a:r>
              <a:rPr lang="en-US" sz="2400" dirty="0">
                <a:solidFill>
                  <a:schemeClr val="bg1"/>
                </a:solidFill>
                <a:latin typeface="Century Gothic" panose="020B0502020202020204" pitchFamily="34" charset="0"/>
              </a:rPr>
              <a:t>Models that used </a:t>
            </a:r>
            <a:r>
              <a:rPr lang="en-US" sz="2400" b="1" dirty="0">
                <a:solidFill>
                  <a:schemeClr val="bg1"/>
                </a:solidFill>
                <a:latin typeface="Century Gothic" panose="020B0502020202020204" pitchFamily="34" charset="0"/>
              </a:rPr>
              <a:t>Encoder</a:t>
            </a:r>
            <a:r>
              <a:rPr lang="en-US" sz="2400" dirty="0">
                <a:solidFill>
                  <a:schemeClr val="bg1"/>
                </a:solidFill>
                <a:latin typeface="Century Gothic" panose="020B0502020202020204" pitchFamily="34" charset="0"/>
              </a:rPr>
              <a:t> alone are tagged </a:t>
            </a:r>
            <a:r>
              <a:rPr lang="en-US" sz="2400" b="1" dirty="0">
                <a:solidFill>
                  <a:schemeClr val="bg1"/>
                </a:solidFill>
                <a:latin typeface="Century Gothic" panose="020B0502020202020204" pitchFamily="34" charset="0"/>
              </a:rPr>
              <a:t>Encode-Only Model, </a:t>
            </a:r>
            <a:r>
              <a:rPr lang="en-US" sz="2400" b="1" dirty="0" err="1">
                <a:solidFill>
                  <a:schemeClr val="bg1"/>
                </a:solidFill>
                <a:latin typeface="Century Gothic" panose="020B0502020202020204" pitchFamily="34" charset="0"/>
              </a:rPr>
              <a:t>eg</a:t>
            </a:r>
            <a:r>
              <a:rPr lang="en-US" sz="2400" b="1" dirty="0">
                <a:solidFill>
                  <a:schemeClr val="bg1"/>
                </a:solidFill>
                <a:latin typeface="Century Gothic" panose="020B0502020202020204" pitchFamily="34" charset="0"/>
              </a:rPr>
              <a:t> BERT</a:t>
            </a:r>
          </a:p>
          <a:p>
            <a:pPr>
              <a:lnSpc>
                <a:spcPct val="150000"/>
              </a:lnSpc>
            </a:pPr>
            <a:r>
              <a:rPr lang="en-US" sz="2400" dirty="0">
                <a:solidFill>
                  <a:schemeClr val="bg1"/>
                </a:solidFill>
                <a:latin typeface="Century Gothic" panose="020B0502020202020204" pitchFamily="34" charset="0"/>
              </a:rPr>
              <a:t>Models that used </a:t>
            </a:r>
            <a:r>
              <a:rPr lang="en-US" sz="2400" b="1" dirty="0">
                <a:solidFill>
                  <a:schemeClr val="bg1"/>
                </a:solidFill>
                <a:latin typeface="Century Gothic" panose="020B0502020202020204" pitchFamily="34" charset="0"/>
              </a:rPr>
              <a:t>Decoder</a:t>
            </a:r>
            <a:r>
              <a:rPr lang="en-US" sz="2400" dirty="0">
                <a:solidFill>
                  <a:schemeClr val="bg1"/>
                </a:solidFill>
                <a:latin typeface="Century Gothic" panose="020B0502020202020204" pitchFamily="34" charset="0"/>
              </a:rPr>
              <a:t> alone are tagged </a:t>
            </a:r>
            <a:r>
              <a:rPr lang="en-US" sz="2400" b="1" dirty="0">
                <a:solidFill>
                  <a:schemeClr val="bg1"/>
                </a:solidFill>
                <a:latin typeface="Century Gothic" panose="020B0502020202020204" pitchFamily="34" charset="0"/>
              </a:rPr>
              <a:t>Decode-Only Model, </a:t>
            </a:r>
            <a:r>
              <a:rPr lang="en-US" sz="2400" b="1" dirty="0" err="1">
                <a:solidFill>
                  <a:schemeClr val="bg1"/>
                </a:solidFill>
                <a:latin typeface="Century Gothic" panose="020B0502020202020204" pitchFamily="34" charset="0"/>
              </a:rPr>
              <a:t>eg</a:t>
            </a:r>
            <a:r>
              <a:rPr lang="en-US" sz="2400" b="1" dirty="0">
                <a:solidFill>
                  <a:schemeClr val="bg1"/>
                </a:solidFill>
                <a:latin typeface="Century Gothic" panose="020B0502020202020204" pitchFamily="34" charset="0"/>
              </a:rPr>
              <a:t> GPT </a:t>
            </a:r>
          </a:p>
          <a:p>
            <a:pPr>
              <a:lnSpc>
                <a:spcPct val="150000"/>
              </a:lnSpc>
            </a:pPr>
            <a:r>
              <a:rPr lang="en-US" sz="2400" dirty="0">
                <a:solidFill>
                  <a:schemeClr val="bg1"/>
                </a:solidFill>
                <a:latin typeface="Century Gothic" panose="020B0502020202020204" pitchFamily="34" charset="0"/>
              </a:rPr>
              <a:t>Models that use both an </a:t>
            </a:r>
            <a:r>
              <a:rPr lang="en-US" sz="2400" b="1" dirty="0">
                <a:solidFill>
                  <a:schemeClr val="bg1"/>
                </a:solidFill>
                <a:latin typeface="Century Gothic" panose="020B0502020202020204" pitchFamily="34" charset="0"/>
              </a:rPr>
              <a:t>Encoder</a:t>
            </a:r>
            <a:r>
              <a:rPr lang="en-US" sz="2400" dirty="0">
                <a:solidFill>
                  <a:schemeClr val="bg1"/>
                </a:solidFill>
                <a:latin typeface="Century Gothic" panose="020B0502020202020204" pitchFamily="34" charset="0"/>
              </a:rPr>
              <a:t> and a </a:t>
            </a:r>
            <a:r>
              <a:rPr lang="en-US" sz="2400" b="1" dirty="0">
                <a:solidFill>
                  <a:schemeClr val="bg1"/>
                </a:solidFill>
                <a:latin typeface="Century Gothic" panose="020B0502020202020204" pitchFamily="34" charset="0"/>
              </a:rPr>
              <a:t>Decoder</a:t>
            </a:r>
            <a:r>
              <a:rPr lang="en-US" sz="2400" dirty="0">
                <a:solidFill>
                  <a:schemeClr val="bg1"/>
                </a:solidFill>
                <a:latin typeface="Century Gothic" panose="020B0502020202020204" pitchFamily="34" charset="0"/>
              </a:rPr>
              <a:t> are tagged </a:t>
            </a:r>
            <a:r>
              <a:rPr lang="en-US" sz="2400" b="1" dirty="0">
                <a:solidFill>
                  <a:schemeClr val="bg1"/>
                </a:solidFill>
                <a:latin typeface="Century Gothic" panose="020B0502020202020204" pitchFamily="34" charset="0"/>
              </a:rPr>
              <a:t>Encoder-Decoder Models, </a:t>
            </a:r>
            <a:r>
              <a:rPr lang="en-US" sz="2400" b="1" dirty="0" err="1">
                <a:solidFill>
                  <a:schemeClr val="bg1"/>
                </a:solidFill>
                <a:latin typeface="Century Gothic" panose="020B0502020202020204" pitchFamily="34" charset="0"/>
              </a:rPr>
              <a:t>e.g</a:t>
            </a:r>
            <a:r>
              <a:rPr lang="en-US" sz="2400" b="1" dirty="0">
                <a:solidFill>
                  <a:schemeClr val="bg1"/>
                </a:solidFill>
                <a:latin typeface="Century Gothic" panose="020B0502020202020204" pitchFamily="34" charset="0"/>
              </a:rPr>
              <a:t>: T5 by Google, BART by Facebook AI</a:t>
            </a:r>
          </a:p>
        </p:txBody>
      </p:sp>
      <p:sp>
        <p:nvSpPr>
          <p:cNvPr id="5" name="Footer Placeholder 4">
            <a:extLst>
              <a:ext uri="{FF2B5EF4-FFF2-40B4-BE49-F238E27FC236}">
                <a16:creationId xmlns:a16="http://schemas.microsoft.com/office/drawing/2014/main" id="{777F1621-A1AD-EB66-982F-027B01DEF9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093D6F8-5998-2DDF-858A-1E534F7BFD87}"/>
              </a:ext>
            </a:extLst>
          </p:cNvPr>
          <p:cNvSpPr>
            <a:spLocks noGrp="1"/>
          </p:cNvSpPr>
          <p:nvPr>
            <p:ph type="sldNum" sz="quarter" idx="12"/>
          </p:nvPr>
        </p:nvSpPr>
        <p:spPr/>
        <p:txBody>
          <a:bodyPr/>
          <a:lstStyle/>
          <a:p>
            <a:fld id="{7F537688-BEAE-4904-826F-1C1E0645A5D0}" type="slidenum">
              <a:rPr lang="en-US" sz="2000" smtClean="0"/>
              <a:t>216</a:t>
            </a:fld>
            <a:endParaRPr lang="en-US" sz="2000" dirty="0"/>
          </a:p>
        </p:txBody>
      </p:sp>
    </p:spTree>
    <p:extLst>
      <p:ext uri="{BB962C8B-B14F-4D97-AF65-F5344CB8AC3E}">
        <p14:creationId xmlns:p14="http://schemas.microsoft.com/office/powerpoint/2010/main" val="5489903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EA37EE-9DB4-7073-10A8-9195941671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6E8B0-B8EB-2D8B-0A53-CC048FEDA924}"/>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Encoder-Decoder</a:t>
            </a:r>
          </a:p>
        </p:txBody>
      </p:sp>
      <p:sp>
        <p:nvSpPr>
          <p:cNvPr id="3" name="Content Placeholder 2">
            <a:extLst>
              <a:ext uri="{FF2B5EF4-FFF2-40B4-BE49-F238E27FC236}">
                <a16:creationId xmlns:a16="http://schemas.microsoft.com/office/drawing/2014/main" id="{6D5A7122-68BA-C5DC-D1E5-D989C869208B}"/>
              </a:ext>
            </a:extLst>
          </p:cNvPr>
          <p:cNvSpPr>
            <a:spLocks noGrp="1"/>
          </p:cNvSpPr>
          <p:nvPr>
            <p:ph idx="1"/>
          </p:nvPr>
        </p:nvSpPr>
        <p:spPr>
          <a:xfrm>
            <a:off x="1097279" y="1845733"/>
            <a:ext cx="10685146" cy="4410211"/>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 Encoder-Decoder architecture though, isn't exclusive to Transformers. While Transformers popularized it and significantly improved its performance, the general concept has been used with RNNs and, to a lesser extent, with CNNs as well.   </a:t>
            </a:r>
          </a:p>
          <a:p>
            <a:pPr>
              <a:lnSpc>
                <a:spcPct val="150000"/>
              </a:lnSpc>
            </a:pPr>
            <a:r>
              <a:rPr lang="en-US" sz="3400" dirty="0">
                <a:solidFill>
                  <a:schemeClr val="bg1"/>
                </a:solidFill>
                <a:latin typeface="Century Gothic" panose="020B0502020202020204" pitchFamily="34" charset="0"/>
              </a:rPr>
              <a:t>A typical </a:t>
            </a:r>
            <a:r>
              <a:rPr lang="en-US" sz="3400" b="1" dirty="0">
                <a:solidFill>
                  <a:schemeClr val="bg1"/>
                </a:solidFill>
                <a:latin typeface="Century Gothic" panose="020B0502020202020204" pitchFamily="34" charset="0"/>
              </a:rPr>
              <a:t>Seq2Seq model </a:t>
            </a:r>
            <a:r>
              <a:rPr lang="en-US" sz="3400" dirty="0">
                <a:solidFill>
                  <a:schemeClr val="bg1"/>
                </a:solidFill>
                <a:latin typeface="Century Gothic" panose="020B0502020202020204" pitchFamily="34" charset="0"/>
              </a:rPr>
              <a:t>consists of an RNN encoder and an RNN decoder.</a:t>
            </a:r>
          </a:p>
          <a:p>
            <a:pPr>
              <a:lnSpc>
                <a:spcPct val="150000"/>
              </a:lnSpc>
            </a:pPr>
            <a:r>
              <a:rPr lang="en-US" sz="3400" b="1" dirty="0">
                <a:solidFill>
                  <a:schemeClr val="bg1"/>
                </a:solidFill>
                <a:latin typeface="Century Gothic" panose="020B0502020202020204" pitchFamily="34" charset="0"/>
              </a:rPr>
              <a:t>But: </a:t>
            </a:r>
            <a:r>
              <a:rPr lang="en-US" sz="3400" dirty="0">
                <a:solidFill>
                  <a:schemeClr val="bg1"/>
                </a:solidFill>
                <a:latin typeface="Century Gothic" panose="020B0502020202020204" pitchFamily="34" charset="0"/>
              </a:rPr>
              <a:t>Transformers have significantly improved the performance of Encoder-Decoder models, particularly for NLP tasks.</a:t>
            </a:r>
          </a:p>
        </p:txBody>
      </p:sp>
      <p:sp>
        <p:nvSpPr>
          <p:cNvPr id="5" name="Footer Placeholder 4">
            <a:extLst>
              <a:ext uri="{FF2B5EF4-FFF2-40B4-BE49-F238E27FC236}">
                <a16:creationId xmlns:a16="http://schemas.microsoft.com/office/drawing/2014/main" id="{93AB346F-1806-3CDD-4BAD-ADEDD1EB115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32AFA83-F208-37A5-3467-CB96825A8FC8}"/>
              </a:ext>
            </a:extLst>
          </p:cNvPr>
          <p:cNvSpPr>
            <a:spLocks noGrp="1"/>
          </p:cNvSpPr>
          <p:nvPr>
            <p:ph type="sldNum" sz="quarter" idx="12"/>
          </p:nvPr>
        </p:nvSpPr>
        <p:spPr/>
        <p:txBody>
          <a:bodyPr/>
          <a:lstStyle/>
          <a:p>
            <a:fld id="{7F537688-BEAE-4904-826F-1C1E0645A5D0}" type="slidenum">
              <a:rPr lang="en-US" sz="2000" smtClean="0"/>
              <a:t>217</a:t>
            </a:fld>
            <a:endParaRPr lang="en-US" sz="2000" dirty="0"/>
          </a:p>
        </p:txBody>
      </p:sp>
    </p:spTree>
    <p:extLst>
      <p:ext uri="{BB962C8B-B14F-4D97-AF65-F5344CB8AC3E}">
        <p14:creationId xmlns:p14="http://schemas.microsoft.com/office/powerpoint/2010/main" val="30503809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CEAAAF-0970-36CA-A8C7-D2B7D4E5B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A1BCF-813B-E59A-0EC5-CD4F2588099F}"/>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a:t>
            </a:r>
          </a:p>
        </p:txBody>
      </p:sp>
      <p:sp>
        <p:nvSpPr>
          <p:cNvPr id="3" name="Content Placeholder 2">
            <a:extLst>
              <a:ext uri="{FF2B5EF4-FFF2-40B4-BE49-F238E27FC236}">
                <a16:creationId xmlns:a16="http://schemas.microsoft.com/office/drawing/2014/main" id="{F9C3D088-6A90-D056-8280-9263202C0DFA}"/>
              </a:ext>
            </a:extLst>
          </p:cNvPr>
          <p:cNvSpPr>
            <a:spLocks noGrp="1"/>
          </p:cNvSpPr>
          <p:nvPr>
            <p:ph idx="1"/>
          </p:nvPr>
        </p:nvSpPr>
        <p:spPr>
          <a:xfrm>
            <a:off x="1097279" y="1845733"/>
            <a:ext cx="10685146" cy="4410211"/>
          </a:xfrm>
        </p:spPr>
        <p:txBody>
          <a:bodyPr>
            <a:normAutofit fontScale="92500" lnSpcReduction="20000"/>
          </a:bodyPr>
          <a:lstStyle/>
          <a:p>
            <a:pPr>
              <a:lnSpc>
                <a:spcPct val="150000"/>
              </a:lnSpc>
            </a:pPr>
            <a:r>
              <a:rPr lang="en-US" sz="2800" b="1" dirty="0">
                <a:solidFill>
                  <a:schemeClr val="bg1"/>
                </a:solidFill>
                <a:latin typeface="Century Gothic" panose="020B0502020202020204" pitchFamily="34" charset="0"/>
              </a:rPr>
              <a:t>The Encoder: </a:t>
            </a:r>
            <a:r>
              <a:rPr lang="en-US" sz="2800" dirty="0">
                <a:solidFill>
                  <a:schemeClr val="bg1"/>
                </a:solidFill>
                <a:latin typeface="Century Gothic" panose="020B0502020202020204" pitchFamily="34" charset="0"/>
              </a:rPr>
              <a:t>Helps to understand the Input. The encoder's job is to take an input sequence of work embeddings (e.g., the token of an English sentence) processes these embeddings, using </a:t>
            </a:r>
            <a:r>
              <a:rPr lang="en-US" sz="2800" b="1" dirty="0">
                <a:solidFill>
                  <a:schemeClr val="bg1"/>
                </a:solidFill>
                <a:latin typeface="Century Gothic" panose="020B0502020202020204" pitchFamily="34" charset="0"/>
              </a:rPr>
              <a:t>self-attention</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feed-forward networks</a:t>
            </a:r>
            <a:r>
              <a:rPr lang="en-US" sz="2800" dirty="0">
                <a:solidFill>
                  <a:schemeClr val="bg1"/>
                </a:solidFill>
                <a:latin typeface="Century Gothic" panose="020B0502020202020204" pitchFamily="34" charset="0"/>
              </a:rPr>
              <a:t>, to create contextualized representations of the input sequence.</a:t>
            </a:r>
          </a:p>
          <a:p>
            <a:pPr>
              <a:lnSpc>
                <a:spcPct val="150000"/>
              </a:lnSpc>
            </a:pP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The encoder then takes those numerical representations and builds a deeper understanding of the relationships between the tokens in the context of the entire input sequence.</a:t>
            </a:r>
          </a:p>
        </p:txBody>
      </p:sp>
      <p:sp>
        <p:nvSpPr>
          <p:cNvPr id="5" name="Footer Placeholder 4">
            <a:extLst>
              <a:ext uri="{FF2B5EF4-FFF2-40B4-BE49-F238E27FC236}">
                <a16:creationId xmlns:a16="http://schemas.microsoft.com/office/drawing/2014/main" id="{929FD4A8-EA75-12E8-A55C-C27762B2425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CDED4E0-AEDC-C7CC-E9A4-72AC84E7DA5A}"/>
              </a:ext>
            </a:extLst>
          </p:cNvPr>
          <p:cNvSpPr>
            <a:spLocks noGrp="1"/>
          </p:cNvSpPr>
          <p:nvPr>
            <p:ph type="sldNum" sz="quarter" idx="12"/>
          </p:nvPr>
        </p:nvSpPr>
        <p:spPr/>
        <p:txBody>
          <a:bodyPr/>
          <a:lstStyle/>
          <a:p>
            <a:fld id="{7F537688-BEAE-4904-826F-1C1E0645A5D0}" type="slidenum">
              <a:rPr lang="en-US" sz="2000" smtClean="0"/>
              <a:t>218</a:t>
            </a:fld>
            <a:endParaRPr lang="en-US" sz="2000" dirty="0"/>
          </a:p>
        </p:txBody>
      </p:sp>
    </p:spTree>
    <p:extLst>
      <p:ext uri="{BB962C8B-B14F-4D97-AF65-F5344CB8AC3E}">
        <p14:creationId xmlns:p14="http://schemas.microsoft.com/office/powerpoint/2010/main" val="42158481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11EC7F-43FE-D608-1F09-C61A8B05A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D9825-A174-258F-F1B5-034824604713}"/>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a:t>
            </a:r>
          </a:p>
        </p:txBody>
      </p:sp>
      <p:sp>
        <p:nvSpPr>
          <p:cNvPr id="3" name="Content Placeholder 2">
            <a:extLst>
              <a:ext uri="{FF2B5EF4-FFF2-40B4-BE49-F238E27FC236}">
                <a16:creationId xmlns:a16="http://schemas.microsoft.com/office/drawing/2014/main" id="{949EC182-3A26-1893-F318-8914C3F0C8AD}"/>
              </a:ext>
            </a:extLst>
          </p:cNvPr>
          <p:cNvSpPr>
            <a:spLocks noGrp="1"/>
          </p:cNvSpPr>
          <p:nvPr>
            <p:ph idx="1"/>
          </p:nvPr>
        </p:nvSpPr>
        <p:spPr>
          <a:xfrm>
            <a:off x="1097279" y="1845733"/>
            <a:ext cx="10685146" cy="4410211"/>
          </a:xfrm>
        </p:spPr>
        <p:txBody>
          <a:bodyPr>
            <a:normAutofit/>
          </a:bodyPr>
          <a:lstStyle/>
          <a:p>
            <a:pPr>
              <a:lnSpc>
                <a:spcPct val="150000"/>
              </a:lnSpc>
            </a:pPr>
            <a:r>
              <a:rPr lang="en-US" sz="2800" dirty="0">
                <a:solidFill>
                  <a:schemeClr val="bg1"/>
                </a:solidFill>
                <a:latin typeface="Century Gothic" panose="020B0502020202020204" pitchFamily="34" charset="0"/>
              </a:rPr>
              <a:t>E.g.:</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76B633D-7E50-782A-C726-894AAC33834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AE185BC-A815-843D-A0DA-104C9D3C4974}"/>
              </a:ext>
            </a:extLst>
          </p:cNvPr>
          <p:cNvSpPr>
            <a:spLocks noGrp="1"/>
          </p:cNvSpPr>
          <p:nvPr>
            <p:ph type="sldNum" sz="quarter" idx="12"/>
          </p:nvPr>
        </p:nvSpPr>
        <p:spPr/>
        <p:txBody>
          <a:bodyPr/>
          <a:lstStyle/>
          <a:p>
            <a:fld id="{7F537688-BEAE-4904-826F-1C1E0645A5D0}" type="slidenum">
              <a:rPr lang="en-US" sz="2000" smtClean="0"/>
              <a:t>219</a:t>
            </a:fld>
            <a:endParaRPr lang="en-US" sz="2000" dirty="0"/>
          </a:p>
        </p:txBody>
      </p:sp>
      <p:pic>
        <p:nvPicPr>
          <p:cNvPr id="7" name="Picture 6">
            <a:extLst>
              <a:ext uri="{FF2B5EF4-FFF2-40B4-BE49-F238E27FC236}">
                <a16:creationId xmlns:a16="http://schemas.microsoft.com/office/drawing/2014/main" id="{C527D522-DC82-6C6E-E020-98C7C7E04A31}"/>
              </a:ext>
            </a:extLst>
          </p:cNvPr>
          <p:cNvPicPr>
            <a:picLocks noChangeAspect="1"/>
          </p:cNvPicPr>
          <p:nvPr/>
        </p:nvPicPr>
        <p:blipFill>
          <a:blip r:embed="rId2"/>
          <a:srcRect l="38465" t="14654" r="13565" b="26337"/>
          <a:stretch/>
        </p:blipFill>
        <p:spPr>
          <a:xfrm>
            <a:off x="3670962" y="461727"/>
            <a:ext cx="8521038" cy="5896137"/>
          </a:xfrm>
          <a:prstGeom prst="rect">
            <a:avLst/>
          </a:prstGeom>
        </p:spPr>
      </p:pic>
    </p:spTree>
    <p:extLst>
      <p:ext uri="{BB962C8B-B14F-4D97-AF65-F5344CB8AC3E}">
        <p14:creationId xmlns:p14="http://schemas.microsoft.com/office/powerpoint/2010/main" val="3711436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7D4D05-616D-A0D0-6A74-70A728DC6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70A71-C14B-FCB9-EED2-360231F076DC}"/>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Encoder-Only Models</a:t>
            </a:r>
          </a:p>
        </p:txBody>
      </p:sp>
      <p:sp>
        <p:nvSpPr>
          <p:cNvPr id="3" name="Content Placeholder 2">
            <a:extLst>
              <a:ext uri="{FF2B5EF4-FFF2-40B4-BE49-F238E27FC236}">
                <a16:creationId xmlns:a16="http://schemas.microsoft.com/office/drawing/2014/main" id="{C56B8B00-9895-9C89-29FA-F1E19A36E7F3}"/>
              </a:ext>
            </a:extLst>
          </p:cNvPr>
          <p:cNvSpPr>
            <a:spLocks noGrp="1"/>
          </p:cNvSpPr>
          <p:nvPr>
            <p:ph idx="1"/>
          </p:nvPr>
        </p:nvSpPr>
        <p:spPr>
          <a:xfrm>
            <a:off x="1097279" y="1737361"/>
            <a:ext cx="10880456" cy="4518584"/>
          </a:xfrm>
        </p:spPr>
        <p:txBody>
          <a:bodyPr>
            <a:normAutofit fontScale="85000" lnSpcReduction="10000"/>
          </a:bodyPr>
          <a:lstStyle/>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BERT (Bidirectional Encoder Representations from Transformers): </a:t>
            </a:r>
            <a:r>
              <a:rPr lang="en-US" sz="2400" dirty="0">
                <a:solidFill>
                  <a:schemeClr val="bg1"/>
                </a:solidFill>
                <a:latin typeface="Century Gothic" panose="020B0502020202020204" pitchFamily="34" charset="0"/>
              </a:rPr>
              <a:t>Its bidirectional training and </a:t>
            </a:r>
            <a:r>
              <a:rPr lang="en-US" sz="2400" b="1" dirty="0">
                <a:solidFill>
                  <a:schemeClr val="bg1"/>
                </a:solidFill>
                <a:latin typeface="Century Gothic" panose="020B0502020202020204" pitchFamily="34" charset="0"/>
              </a:rPr>
              <a:t>masked language modeling </a:t>
            </a:r>
            <a:r>
              <a:rPr lang="en-US" sz="2400" dirty="0">
                <a:solidFill>
                  <a:schemeClr val="bg1"/>
                </a:solidFill>
                <a:latin typeface="Century Gothic" panose="020B0502020202020204" pitchFamily="34" charset="0"/>
              </a:rPr>
              <a:t>focus on deep contextual understanding. </a:t>
            </a:r>
          </a:p>
          <a:p>
            <a:pPr>
              <a:lnSpc>
                <a:spcPct val="150000"/>
              </a:lnSpc>
              <a:buFont typeface="Arial" panose="020B0604020202020204" pitchFamily="34" charset="0"/>
              <a:buChar char="•"/>
            </a:pPr>
            <a:r>
              <a:rPr lang="en-US" sz="2400" b="1" dirty="0" err="1">
                <a:solidFill>
                  <a:schemeClr val="bg1"/>
                </a:solidFill>
                <a:latin typeface="Century Gothic" panose="020B0502020202020204" pitchFamily="34" charset="0"/>
              </a:rPr>
              <a:t>RoBERTa</a:t>
            </a:r>
            <a:r>
              <a:rPr lang="en-US" sz="2400" b="1" dirty="0">
                <a:solidFill>
                  <a:schemeClr val="bg1"/>
                </a:solidFill>
                <a:latin typeface="Century Gothic" panose="020B0502020202020204" pitchFamily="34" charset="0"/>
              </a:rPr>
              <a:t> (Robustly Optimized BERT Pretraining Approach): </a:t>
            </a:r>
            <a:r>
              <a:rPr lang="en-US" sz="2400" dirty="0">
                <a:solidFill>
                  <a:schemeClr val="bg1"/>
                </a:solidFill>
                <a:latin typeface="Century Gothic" panose="020B0502020202020204" pitchFamily="34" charset="0"/>
              </a:rPr>
              <a:t>An optimized variant of BERT, with improved training procedures and larger datasets. </a:t>
            </a: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ALBERT (A Lite BERT for Self-supervised Learning of Language Representations): </a:t>
            </a:r>
            <a:r>
              <a:rPr lang="en-US" sz="2400" dirty="0">
                <a:solidFill>
                  <a:schemeClr val="bg1"/>
                </a:solidFill>
                <a:latin typeface="Century Gothic" panose="020B0502020202020204" pitchFamily="34" charset="0"/>
              </a:rPr>
              <a:t>A parameter-efficient version of BERT, using parameter sharing and sentence-order prediction. </a:t>
            </a:r>
          </a:p>
          <a:p>
            <a:pPr>
              <a:lnSpc>
                <a:spcPct val="150000"/>
              </a:lnSpc>
              <a:buFont typeface="Arial" panose="020B0604020202020204" pitchFamily="34" charset="0"/>
              <a:buChar char="•"/>
            </a:pPr>
            <a:r>
              <a:rPr lang="en-US" sz="2400" b="1" dirty="0" err="1">
                <a:solidFill>
                  <a:schemeClr val="bg1"/>
                </a:solidFill>
                <a:latin typeface="Century Gothic" panose="020B0502020202020204" pitchFamily="34" charset="0"/>
              </a:rPr>
              <a:t>DistilBERT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A distilled version of BERT, that is much smaller and faster, but retains much of the performance. </a:t>
            </a:r>
          </a:p>
        </p:txBody>
      </p:sp>
      <p:sp>
        <p:nvSpPr>
          <p:cNvPr id="5" name="Footer Placeholder 4">
            <a:extLst>
              <a:ext uri="{FF2B5EF4-FFF2-40B4-BE49-F238E27FC236}">
                <a16:creationId xmlns:a16="http://schemas.microsoft.com/office/drawing/2014/main" id="{737A9B0B-608F-B41A-0E98-7DB0F6B7A4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48DF2-D60D-1C16-3879-BFF009E5FF54}"/>
              </a:ext>
            </a:extLst>
          </p:cNvPr>
          <p:cNvSpPr>
            <a:spLocks noGrp="1"/>
          </p:cNvSpPr>
          <p:nvPr>
            <p:ph type="sldNum" sz="quarter" idx="12"/>
          </p:nvPr>
        </p:nvSpPr>
        <p:spPr/>
        <p:txBody>
          <a:bodyPr/>
          <a:lstStyle/>
          <a:p>
            <a:fld id="{7F537688-BEAE-4904-826F-1C1E0645A5D0}" type="slidenum">
              <a:rPr lang="en-US" sz="2000" smtClean="0"/>
              <a:t>220</a:t>
            </a:fld>
            <a:endParaRPr lang="en-US" sz="2000" dirty="0"/>
          </a:p>
        </p:txBody>
      </p:sp>
    </p:spTree>
    <p:extLst>
      <p:ext uri="{BB962C8B-B14F-4D97-AF65-F5344CB8AC3E}">
        <p14:creationId xmlns:p14="http://schemas.microsoft.com/office/powerpoint/2010/main" val="34174488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C75052-C7DB-FB76-5A17-024AC09D2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670968-A01F-9F88-3728-4F84ED706D1A}"/>
              </a:ext>
            </a:extLst>
          </p:cNvPr>
          <p:cNvSpPr>
            <a:spLocks noGrp="1"/>
          </p:cNvSpPr>
          <p:nvPr>
            <p:ph type="title"/>
          </p:nvPr>
        </p:nvSpPr>
        <p:spPr/>
        <p:txBody>
          <a:bodyPr/>
          <a:lstStyle/>
          <a:p>
            <a:r>
              <a:rPr lang="en-US" dirty="0">
                <a:solidFill>
                  <a:srgbClr val="DD9C19"/>
                </a:solidFill>
                <a:latin typeface="Century Gothic" panose="020B0502020202020204" pitchFamily="34" charset="0"/>
              </a:rPr>
              <a:t>Decoder</a:t>
            </a:r>
          </a:p>
        </p:txBody>
      </p:sp>
      <p:sp>
        <p:nvSpPr>
          <p:cNvPr id="3" name="Content Placeholder 2">
            <a:extLst>
              <a:ext uri="{FF2B5EF4-FFF2-40B4-BE49-F238E27FC236}">
                <a16:creationId xmlns:a16="http://schemas.microsoft.com/office/drawing/2014/main" id="{EDEEE040-75AC-F146-29A1-F4EC11F6FC0C}"/>
              </a:ext>
            </a:extLst>
          </p:cNvPr>
          <p:cNvSpPr>
            <a:spLocks noGrp="1"/>
          </p:cNvSpPr>
          <p:nvPr>
            <p:ph idx="1"/>
          </p:nvPr>
        </p:nvSpPr>
        <p:spPr>
          <a:xfrm>
            <a:off x="1097279" y="1845733"/>
            <a:ext cx="10685146" cy="4410211"/>
          </a:xfrm>
        </p:spPr>
        <p:txBody>
          <a:bodyPr>
            <a:normAutofit fontScale="92500" lnSpcReduction="20000"/>
          </a:bodyPr>
          <a:lstStyle/>
          <a:p>
            <a:pPr>
              <a:lnSpc>
                <a:spcPct val="150000"/>
              </a:lnSpc>
            </a:pPr>
            <a:r>
              <a:rPr lang="en-US" sz="2800" b="1" dirty="0">
                <a:solidFill>
                  <a:schemeClr val="bg1"/>
                </a:solidFill>
                <a:latin typeface="Century Gothic" panose="020B0502020202020204" pitchFamily="34" charset="0"/>
              </a:rPr>
              <a:t>The Decoder: </a:t>
            </a:r>
            <a:r>
              <a:rPr lang="en-US" sz="2800" dirty="0">
                <a:solidFill>
                  <a:schemeClr val="bg1"/>
                </a:solidFill>
                <a:latin typeface="Century Gothic" panose="020B0502020202020204" pitchFamily="34" charset="0"/>
              </a:rPr>
              <a:t>The decoder's primary function is to generate output sequences, such as translated sentences, summaries, or chatbot responses. It does this step-by-step, taking into account the encoded representation of the input and the previously generated tokens.</a:t>
            </a:r>
          </a:p>
          <a:p>
            <a:pPr>
              <a:lnSpc>
                <a:spcPct val="150000"/>
              </a:lnSpc>
            </a:pPr>
            <a:r>
              <a:rPr lang="en-US" sz="2800" dirty="0">
                <a:solidFill>
                  <a:schemeClr val="bg1"/>
                </a:solidFill>
                <a:latin typeface="Century Gothic" panose="020B0502020202020204" pitchFamily="34" charset="0"/>
              </a:rPr>
              <a:t>The </a:t>
            </a:r>
            <a:r>
              <a:rPr lang="en-US" sz="2800" b="1" dirty="0">
                <a:solidFill>
                  <a:schemeClr val="bg1"/>
                </a:solidFill>
                <a:latin typeface="Century Gothic" panose="020B0502020202020204" pitchFamily="34" charset="0"/>
              </a:rPr>
              <a:t>decoder</a:t>
            </a:r>
            <a:r>
              <a:rPr lang="en-US" sz="2800" dirty="0">
                <a:solidFill>
                  <a:schemeClr val="bg1"/>
                </a:solidFill>
                <a:latin typeface="Century Gothic" panose="020B0502020202020204" pitchFamily="34" charset="0"/>
              </a:rPr>
              <a:t> receives the encoded representations from the encoder (in encoder-decoder architectures) or the context from previous decoder layers (in decoder-only architectures like GPT)</a:t>
            </a:r>
          </a:p>
        </p:txBody>
      </p:sp>
      <p:sp>
        <p:nvSpPr>
          <p:cNvPr id="5" name="Footer Placeholder 4">
            <a:extLst>
              <a:ext uri="{FF2B5EF4-FFF2-40B4-BE49-F238E27FC236}">
                <a16:creationId xmlns:a16="http://schemas.microsoft.com/office/drawing/2014/main" id="{8210CCBF-A702-C0EA-01A2-7B22EBC4B4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83E383-DBD8-7401-164C-E6166C798684}"/>
              </a:ext>
            </a:extLst>
          </p:cNvPr>
          <p:cNvSpPr>
            <a:spLocks noGrp="1"/>
          </p:cNvSpPr>
          <p:nvPr>
            <p:ph type="sldNum" sz="quarter" idx="12"/>
          </p:nvPr>
        </p:nvSpPr>
        <p:spPr/>
        <p:txBody>
          <a:bodyPr/>
          <a:lstStyle/>
          <a:p>
            <a:fld id="{7F537688-BEAE-4904-826F-1C1E0645A5D0}" type="slidenum">
              <a:rPr lang="en-US" sz="2000" smtClean="0"/>
              <a:t>221</a:t>
            </a:fld>
            <a:endParaRPr lang="en-US" sz="2000" dirty="0"/>
          </a:p>
        </p:txBody>
      </p:sp>
    </p:spTree>
    <p:extLst>
      <p:ext uri="{BB962C8B-B14F-4D97-AF65-F5344CB8AC3E}">
        <p14:creationId xmlns:p14="http://schemas.microsoft.com/office/powerpoint/2010/main" val="38269854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F80F801-EBE5-0C47-1C45-81FF46543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E11B7-4F81-3657-867B-43258010A871}"/>
              </a:ext>
            </a:extLst>
          </p:cNvPr>
          <p:cNvSpPr>
            <a:spLocks noGrp="1"/>
          </p:cNvSpPr>
          <p:nvPr>
            <p:ph type="title"/>
          </p:nvPr>
        </p:nvSpPr>
        <p:spPr/>
        <p:txBody>
          <a:bodyPr/>
          <a:lstStyle/>
          <a:p>
            <a:r>
              <a:rPr lang="en-US" dirty="0">
                <a:solidFill>
                  <a:srgbClr val="DD9C19"/>
                </a:solidFill>
                <a:latin typeface="Century Gothic" panose="020B0502020202020204" pitchFamily="34" charset="0"/>
              </a:rPr>
              <a:t>Decoder-Only Models</a:t>
            </a:r>
          </a:p>
        </p:txBody>
      </p:sp>
      <p:sp>
        <p:nvSpPr>
          <p:cNvPr id="3" name="Content Placeholder 2">
            <a:extLst>
              <a:ext uri="{FF2B5EF4-FFF2-40B4-BE49-F238E27FC236}">
                <a16:creationId xmlns:a16="http://schemas.microsoft.com/office/drawing/2014/main" id="{7CAE82E2-568F-FABF-E7C3-F9F548CE3312}"/>
              </a:ext>
            </a:extLst>
          </p:cNvPr>
          <p:cNvSpPr>
            <a:spLocks noGrp="1"/>
          </p:cNvSpPr>
          <p:nvPr>
            <p:ph idx="1"/>
          </p:nvPr>
        </p:nvSpPr>
        <p:spPr>
          <a:xfrm>
            <a:off x="1097279" y="1737361"/>
            <a:ext cx="10880456" cy="4518584"/>
          </a:xfrm>
        </p:spPr>
        <p:txBody>
          <a:bodyPr>
            <a:normAutofit fontScale="92500"/>
          </a:bodyPr>
          <a:lstStyle/>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GPT (Generative Pre-trained Transformer) Family (GPT, GPT-2, GPT-3, GPT-4): </a:t>
            </a:r>
            <a:r>
              <a:rPr lang="en-US" sz="2400" dirty="0">
                <a:solidFill>
                  <a:schemeClr val="bg1"/>
                </a:solidFill>
                <a:latin typeface="Century Gothic" panose="020B0502020202020204" pitchFamily="34" charset="0"/>
              </a:rPr>
              <a:t>These models are the prime examples of decoder-only architectures. Their autoregressive nature and causal language modeling are geared towards text generation.</a:t>
            </a: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CTRL (Conditional Transformer Language Model): </a:t>
            </a:r>
            <a:r>
              <a:rPr lang="en-US" sz="2400" dirty="0">
                <a:solidFill>
                  <a:schemeClr val="bg1"/>
                </a:solidFill>
                <a:latin typeface="Century Gothic" panose="020B0502020202020204" pitchFamily="34" charset="0"/>
              </a:rPr>
              <a:t>Allows for fine-grained control over text generation through control codes.</a:t>
            </a: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Transformer-XL (Transformer Extra Long): </a:t>
            </a:r>
            <a:r>
              <a:rPr lang="en-US" sz="2400" dirty="0">
                <a:solidFill>
                  <a:schemeClr val="bg1"/>
                </a:solidFill>
                <a:latin typeface="Century Gothic" panose="020B0502020202020204" pitchFamily="34" charset="0"/>
              </a:rPr>
              <a:t>An enhanced version of the transformer decoder that is designed to handle much longer context windows.</a:t>
            </a:r>
          </a:p>
        </p:txBody>
      </p:sp>
      <p:sp>
        <p:nvSpPr>
          <p:cNvPr id="5" name="Footer Placeholder 4">
            <a:extLst>
              <a:ext uri="{FF2B5EF4-FFF2-40B4-BE49-F238E27FC236}">
                <a16:creationId xmlns:a16="http://schemas.microsoft.com/office/drawing/2014/main" id="{F0EEF3FB-4DB9-5793-6FF0-F209E492012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0D4717-D210-7426-F0B8-7AD3A68EA7C6}"/>
              </a:ext>
            </a:extLst>
          </p:cNvPr>
          <p:cNvSpPr>
            <a:spLocks noGrp="1"/>
          </p:cNvSpPr>
          <p:nvPr>
            <p:ph type="sldNum" sz="quarter" idx="12"/>
          </p:nvPr>
        </p:nvSpPr>
        <p:spPr/>
        <p:txBody>
          <a:bodyPr/>
          <a:lstStyle/>
          <a:p>
            <a:fld id="{7F537688-BEAE-4904-826F-1C1E0645A5D0}" type="slidenum">
              <a:rPr lang="en-US" sz="2000" smtClean="0"/>
              <a:t>222</a:t>
            </a:fld>
            <a:endParaRPr lang="en-US" sz="2000" dirty="0"/>
          </a:p>
        </p:txBody>
      </p:sp>
    </p:spTree>
    <p:extLst>
      <p:ext uri="{BB962C8B-B14F-4D97-AF65-F5344CB8AC3E}">
        <p14:creationId xmlns:p14="http://schemas.microsoft.com/office/powerpoint/2010/main" val="17292626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2F3AF95-891D-E6AE-1E44-5E4B3C4DE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501D5-0C7E-86F3-E175-2F62A0775D75}"/>
              </a:ext>
            </a:extLst>
          </p:cNvPr>
          <p:cNvSpPr>
            <a:spLocks noGrp="1"/>
          </p:cNvSpPr>
          <p:nvPr>
            <p:ph type="title"/>
          </p:nvPr>
        </p:nvSpPr>
        <p:spPr/>
        <p:txBody>
          <a:bodyPr/>
          <a:lstStyle/>
          <a:p>
            <a:r>
              <a:rPr lang="en-US" dirty="0">
                <a:solidFill>
                  <a:srgbClr val="DD9C19"/>
                </a:solidFill>
                <a:latin typeface="Century Gothic" panose="020B0502020202020204" pitchFamily="34" charset="0"/>
              </a:rPr>
              <a:t>Comparison</a:t>
            </a:r>
          </a:p>
        </p:txBody>
      </p:sp>
      <p:sp>
        <p:nvSpPr>
          <p:cNvPr id="3" name="Content Placeholder 2">
            <a:extLst>
              <a:ext uri="{FF2B5EF4-FFF2-40B4-BE49-F238E27FC236}">
                <a16:creationId xmlns:a16="http://schemas.microsoft.com/office/drawing/2014/main" id="{EE733235-130F-272B-4ED9-54F0F73EA79D}"/>
              </a:ext>
            </a:extLst>
          </p:cNvPr>
          <p:cNvSpPr>
            <a:spLocks noGrp="1"/>
          </p:cNvSpPr>
          <p:nvPr>
            <p:ph idx="1"/>
          </p:nvPr>
        </p:nvSpPr>
        <p:spPr>
          <a:xfrm>
            <a:off x="1097279" y="1737361"/>
            <a:ext cx="3293652" cy="4518584"/>
          </a:xfrm>
        </p:spPr>
        <p:txBody>
          <a:bodyPr>
            <a:normAutofit/>
          </a:bodyPr>
          <a:lstStyle/>
          <a:p>
            <a:pPr marL="0" indent="0">
              <a:lnSpc>
                <a:spcPct val="150000"/>
              </a:lnSpc>
              <a:buNone/>
            </a:pPr>
            <a:r>
              <a:rPr lang="en-US" b="1" dirty="0">
                <a:solidFill>
                  <a:schemeClr val="bg1"/>
                </a:solidFill>
                <a:latin typeface="Century Gothic" panose="020B0502020202020204" pitchFamily="34" charset="0"/>
              </a:rPr>
              <a:t>Encoder-Only (</a:t>
            </a:r>
            <a:r>
              <a:rPr lang="en-US" b="1" dirty="0" err="1">
                <a:solidFill>
                  <a:schemeClr val="bg1"/>
                </a:solidFill>
                <a:latin typeface="Century Gothic" panose="020B0502020202020204" pitchFamily="34" charset="0"/>
              </a:rPr>
              <a:t>e.g</a:t>
            </a:r>
            <a:r>
              <a:rPr lang="en-US" b="1" dirty="0">
                <a:solidFill>
                  <a:schemeClr val="bg1"/>
                </a:solidFill>
                <a:latin typeface="Century Gothic" panose="020B0502020202020204" pitchFamily="34" charset="0"/>
              </a:rPr>
              <a:t> BERT) vs. Decoder-Only (</a:t>
            </a:r>
            <a:r>
              <a:rPr lang="en-US" b="1" dirty="0" err="1">
                <a:solidFill>
                  <a:schemeClr val="bg1"/>
                </a:solidFill>
                <a:latin typeface="Century Gothic" panose="020B0502020202020204" pitchFamily="34" charset="0"/>
              </a:rPr>
              <a:t>e.g</a:t>
            </a:r>
            <a:r>
              <a:rPr lang="en-US" b="1" dirty="0">
                <a:solidFill>
                  <a:schemeClr val="bg1"/>
                </a:solidFill>
                <a:latin typeface="Century Gothic" panose="020B0502020202020204" pitchFamily="34" charset="0"/>
              </a:rPr>
              <a:t> GPT)</a:t>
            </a:r>
          </a:p>
        </p:txBody>
      </p:sp>
      <p:sp>
        <p:nvSpPr>
          <p:cNvPr id="5" name="Footer Placeholder 4">
            <a:extLst>
              <a:ext uri="{FF2B5EF4-FFF2-40B4-BE49-F238E27FC236}">
                <a16:creationId xmlns:a16="http://schemas.microsoft.com/office/drawing/2014/main" id="{676879F9-C45B-56A6-7D13-EA8C0C24D5A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AE6355-1B60-B53D-E6E6-7D2C86937F23}"/>
              </a:ext>
            </a:extLst>
          </p:cNvPr>
          <p:cNvSpPr>
            <a:spLocks noGrp="1"/>
          </p:cNvSpPr>
          <p:nvPr>
            <p:ph type="sldNum" sz="quarter" idx="12"/>
          </p:nvPr>
        </p:nvSpPr>
        <p:spPr/>
        <p:txBody>
          <a:bodyPr/>
          <a:lstStyle/>
          <a:p>
            <a:fld id="{7F537688-BEAE-4904-826F-1C1E0645A5D0}" type="slidenum">
              <a:rPr lang="en-US" sz="2000" smtClean="0"/>
              <a:t>223</a:t>
            </a:fld>
            <a:endParaRPr lang="en-US" sz="2000" dirty="0"/>
          </a:p>
        </p:txBody>
      </p:sp>
      <p:pic>
        <p:nvPicPr>
          <p:cNvPr id="8" name="Picture 7">
            <a:extLst>
              <a:ext uri="{FF2B5EF4-FFF2-40B4-BE49-F238E27FC236}">
                <a16:creationId xmlns:a16="http://schemas.microsoft.com/office/drawing/2014/main" id="{50014B3C-481D-D183-7B3A-0DCC841269C3}"/>
              </a:ext>
            </a:extLst>
          </p:cNvPr>
          <p:cNvPicPr>
            <a:picLocks noChangeAspect="1"/>
          </p:cNvPicPr>
          <p:nvPr/>
        </p:nvPicPr>
        <p:blipFill>
          <a:blip r:embed="rId2"/>
          <a:srcRect l="40693" t="21650" r="19776" b="26865"/>
          <a:stretch/>
        </p:blipFill>
        <p:spPr>
          <a:xfrm>
            <a:off x="4856487" y="941560"/>
            <a:ext cx="7254032" cy="5314385"/>
          </a:xfrm>
          <a:prstGeom prst="rect">
            <a:avLst/>
          </a:prstGeom>
        </p:spPr>
      </p:pic>
    </p:spTree>
    <p:extLst>
      <p:ext uri="{BB962C8B-B14F-4D97-AF65-F5344CB8AC3E}">
        <p14:creationId xmlns:p14="http://schemas.microsoft.com/office/powerpoint/2010/main" val="392681988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9CEF7E3-DF14-1E80-A252-5ABC5A05DB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AC13D-B5D1-D78D-02DE-980EFD391466}"/>
              </a:ext>
            </a:extLst>
          </p:cNvPr>
          <p:cNvSpPr>
            <a:spLocks noGrp="1"/>
          </p:cNvSpPr>
          <p:nvPr>
            <p:ph type="title"/>
          </p:nvPr>
        </p:nvSpPr>
        <p:spPr/>
        <p:txBody>
          <a:bodyPr/>
          <a:lstStyle/>
          <a:p>
            <a:r>
              <a:rPr lang="en-US" dirty="0">
                <a:solidFill>
                  <a:srgbClr val="DD9C19"/>
                </a:solidFill>
                <a:latin typeface="Century Gothic" panose="020B0502020202020204" pitchFamily="34" charset="0"/>
              </a:rPr>
              <a:t>Can a model?</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3B0FFAA3-9D69-0F29-3430-D45BC104C9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Let’s attend to this</a:t>
            </a:r>
          </a:p>
        </p:txBody>
      </p:sp>
      <p:sp>
        <p:nvSpPr>
          <p:cNvPr id="5" name="Footer Placeholder 4">
            <a:extLst>
              <a:ext uri="{FF2B5EF4-FFF2-40B4-BE49-F238E27FC236}">
                <a16:creationId xmlns:a16="http://schemas.microsoft.com/office/drawing/2014/main" id="{B4C49415-BC05-62DB-3779-BE291C574F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A73FF70-2C21-9028-0113-4A04D1CC2ACD}"/>
              </a:ext>
            </a:extLst>
          </p:cNvPr>
          <p:cNvSpPr>
            <a:spLocks noGrp="1"/>
          </p:cNvSpPr>
          <p:nvPr>
            <p:ph type="sldNum" sz="quarter" idx="12"/>
          </p:nvPr>
        </p:nvSpPr>
        <p:spPr/>
        <p:txBody>
          <a:bodyPr/>
          <a:lstStyle/>
          <a:p>
            <a:fld id="{7F537688-BEAE-4904-826F-1C1E0645A5D0}" type="slidenum">
              <a:rPr lang="en-US" sz="2000" smtClean="0"/>
              <a:t>224</a:t>
            </a:fld>
            <a:endParaRPr lang="en-US" sz="2000" dirty="0"/>
          </a:p>
        </p:txBody>
      </p:sp>
      <p:sp>
        <p:nvSpPr>
          <p:cNvPr id="7" name="TextBox 6">
            <a:extLst>
              <a:ext uri="{FF2B5EF4-FFF2-40B4-BE49-F238E27FC236}">
                <a16:creationId xmlns:a16="http://schemas.microsoft.com/office/drawing/2014/main" id="{0A2201FD-B0CC-86ED-2979-6A24A5385D94}"/>
              </a:ext>
            </a:extLst>
          </p:cNvPr>
          <p:cNvSpPr txBox="1"/>
          <p:nvPr/>
        </p:nvSpPr>
        <p:spPr>
          <a:xfrm rot="21421172">
            <a:off x="2942578" y="2205747"/>
            <a:ext cx="6864104" cy="3785652"/>
          </a:xfrm>
          <a:prstGeom prst="rect">
            <a:avLst/>
          </a:prstGeom>
          <a:noFill/>
        </p:spPr>
        <p:txBody>
          <a:bodyPr wrap="square">
            <a:spAutoFit/>
          </a:bodyPr>
          <a:lstStyle/>
          <a:p>
            <a:pPr algn="ctr"/>
            <a:r>
              <a:rPr lang="en-US" sz="6000" b="1" spc="65" dirty="0">
                <a:solidFill>
                  <a:srgbClr val="FFFFFF"/>
                </a:solidFill>
                <a:latin typeface="Bradley Hand ITC" panose="03070402050302030203" pitchFamily="66" charset="0"/>
                <a:cs typeface="Arial"/>
              </a:rPr>
              <a:t>Can a model have both Encode and Decoder Architecture?</a:t>
            </a:r>
            <a:endParaRPr lang="en-US" sz="6000" b="1" dirty="0">
              <a:latin typeface="Bradley Hand ITC" panose="03070402050302030203" pitchFamily="66" charset="0"/>
              <a:cs typeface="Arial"/>
            </a:endParaRPr>
          </a:p>
        </p:txBody>
      </p:sp>
    </p:spTree>
    <p:extLst>
      <p:ext uri="{BB962C8B-B14F-4D97-AF65-F5344CB8AC3E}">
        <p14:creationId xmlns:p14="http://schemas.microsoft.com/office/powerpoint/2010/main" val="32775391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257BF3-81DD-8E73-FFA0-5620D7F0F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3193D-A600-2D9E-09F5-01CB63F356AA}"/>
              </a:ext>
            </a:extLst>
          </p:cNvPr>
          <p:cNvSpPr>
            <a:spLocks noGrp="1"/>
          </p:cNvSpPr>
          <p:nvPr>
            <p:ph type="title"/>
          </p:nvPr>
        </p:nvSpPr>
        <p:spPr/>
        <p:txBody>
          <a:bodyPr/>
          <a:lstStyle/>
          <a:p>
            <a:r>
              <a:rPr lang="en-US" dirty="0">
                <a:solidFill>
                  <a:srgbClr val="DD9C19"/>
                </a:solidFill>
                <a:latin typeface="Century Gothic" panose="020B0502020202020204" pitchFamily="34" charset="0"/>
              </a:rPr>
              <a:t>Answer</a:t>
            </a:r>
          </a:p>
        </p:txBody>
      </p:sp>
      <p:sp>
        <p:nvSpPr>
          <p:cNvPr id="3" name="Content Placeholder 2">
            <a:extLst>
              <a:ext uri="{FF2B5EF4-FFF2-40B4-BE49-F238E27FC236}">
                <a16:creationId xmlns:a16="http://schemas.microsoft.com/office/drawing/2014/main" id="{BDD04E60-070C-A3A9-9CD1-F0E40E000353}"/>
              </a:ext>
            </a:extLst>
          </p:cNvPr>
          <p:cNvSpPr>
            <a:spLocks noGrp="1"/>
          </p:cNvSpPr>
          <p:nvPr>
            <p:ph idx="1"/>
          </p:nvPr>
        </p:nvSpPr>
        <p:spPr/>
        <p:txBody>
          <a:bodyPr/>
          <a:lstStyle/>
          <a:p>
            <a:pPr>
              <a:lnSpc>
                <a:spcPct val="100000"/>
              </a:lnSpc>
            </a:pPr>
            <a:r>
              <a:rPr lang="en-US" dirty="0" err="1">
                <a:solidFill>
                  <a:schemeClr val="bg1"/>
                </a:solidFill>
                <a:latin typeface="Century Gothic" panose="020B0502020202020204" pitchFamily="34" charset="0"/>
              </a:rPr>
              <a:t>Yesssssss</a:t>
            </a: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0C4D1D8-1BF7-AD9D-0F58-4292A398B11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862C5FF-FF05-3913-6F3A-72F231A32074}"/>
              </a:ext>
            </a:extLst>
          </p:cNvPr>
          <p:cNvSpPr>
            <a:spLocks noGrp="1"/>
          </p:cNvSpPr>
          <p:nvPr>
            <p:ph type="sldNum" sz="quarter" idx="12"/>
          </p:nvPr>
        </p:nvSpPr>
        <p:spPr/>
        <p:txBody>
          <a:bodyPr/>
          <a:lstStyle/>
          <a:p>
            <a:fld id="{7F537688-BEAE-4904-826F-1C1E0645A5D0}" type="slidenum">
              <a:rPr lang="en-US" sz="2000" smtClean="0"/>
              <a:t>225</a:t>
            </a:fld>
            <a:endParaRPr lang="en-US" sz="2000" dirty="0"/>
          </a:p>
        </p:txBody>
      </p:sp>
      <p:sp>
        <p:nvSpPr>
          <p:cNvPr id="7" name="TextBox 6">
            <a:extLst>
              <a:ext uri="{FF2B5EF4-FFF2-40B4-BE49-F238E27FC236}">
                <a16:creationId xmlns:a16="http://schemas.microsoft.com/office/drawing/2014/main" id="{E577BA6E-60B2-D346-E779-1593075FB04B}"/>
              </a:ext>
            </a:extLst>
          </p:cNvPr>
          <p:cNvSpPr txBox="1"/>
          <p:nvPr/>
        </p:nvSpPr>
        <p:spPr>
          <a:xfrm rot="21421172">
            <a:off x="2942578" y="2667412"/>
            <a:ext cx="6864104" cy="2862322"/>
          </a:xfrm>
          <a:prstGeom prst="rect">
            <a:avLst/>
          </a:prstGeom>
          <a:noFill/>
        </p:spPr>
        <p:txBody>
          <a:bodyPr wrap="square">
            <a:spAutoFit/>
          </a:bodyPr>
          <a:lstStyle/>
          <a:p>
            <a:pPr algn="ctr"/>
            <a:r>
              <a:rPr lang="en-US" sz="6000" b="1" spc="65" dirty="0">
                <a:solidFill>
                  <a:srgbClr val="FFFFFF"/>
                </a:solidFill>
                <a:latin typeface="Bradley Hand ITC" panose="03070402050302030203" pitchFamily="66" charset="0"/>
                <a:cs typeface="Arial"/>
              </a:rPr>
              <a:t>They are called Encode-Decoder Models</a:t>
            </a:r>
            <a:endParaRPr lang="en-US" sz="6000" b="1" dirty="0">
              <a:latin typeface="Bradley Hand ITC" panose="03070402050302030203" pitchFamily="66" charset="0"/>
              <a:cs typeface="Arial"/>
            </a:endParaRPr>
          </a:p>
        </p:txBody>
      </p:sp>
    </p:spTree>
    <p:extLst>
      <p:ext uri="{BB962C8B-B14F-4D97-AF65-F5344CB8AC3E}">
        <p14:creationId xmlns:p14="http://schemas.microsoft.com/office/powerpoint/2010/main" val="34561526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CB86E50-D60D-3493-10AA-7D7EC3A76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70FF7-7540-8B6A-11D1-26F0DC89BCF4}"/>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Encoder-Decoder Transfer Learning Models:</a:t>
            </a:r>
          </a:p>
        </p:txBody>
      </p:sp>
      <p:sp>
        <p:nvSpPr>
          <p:cNvPr id="3" name="Content Placeholder 2">
            <a:extLst>
              <a:ext uri="{FF2B5EF4-FFF2-40B4-BE49-F238E27FC236}">
                <a16:creationId xmlns:a16="http://schemas.microsoft.com/office/drawing/2014/main" id="{047DC644-463F-845C-BD53-3D6CA6332910}"/>
              </a:ext>
            </a:extLst>
          </p:cNvPr>
          <p:cNvSpPr>
            <a:spLocks noGrp="1"/>
          </p:cNvSpPr>
          <p:nvPr>
            <p:ph idx="1"/>
          </p:nvPr>
        </p:nvSpPr>
        <p:spPr>
          <a:xfrm>
            <a:off x="1097279" y="1737361"/>
            <a:ext cx="10880456" cy="4518584"/>
          </a:xfrm>
        </p:spPr>
        <p:txBody>
          <a:bodyPr>
            <a:normAutofit/>
          </a:bodyPr>
          <a:lstStyle/>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T5 (Text-to-Text Transfer Transformer): </a:t>
            </a:r>
            <a:r>
              <a:rPr lang="en-US" sz="2400" dirty="0">
                <a:solidFill>
                  <a:schemeClr val="bg1"/>
                </a:solidFill>
                <a:latin typeface="Century Gothic" panose="020B0502020202020204" pitchFamily="34" charset="0"/>
              </a:rPr>
              <a:t>Trained to treat all NLP tasks as text-to-text problems. Available on Hugging Face: t5-small, t5-base, t5-large, etc. It’s Highly versatile for various NLP tasks.</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T5 Model links:</a:t>
            </a:r>
          </a:p>
          <a:p>
            <a:pPr lvl="1">
              <a:lnSpc>
                <a:spcPct val="150000"/>
              </a:lnSpc>
              <a:buFont typeface="Arial" panose="020B0604020202020204" pitchFamily="34" charset="0"/>
              <a:buChar char="•"/>
            </a:pPr>
            <a:r>
              <a:rPr lang="en-US" sz="2200" dirty="0">
                <a:solidFill>
                  <a:schemeClr val="bg1"/>
                </a:solidFill>
                <a:latin typeface="Century Gothic" panose="020B0502020202020204" pitchFamily="34" charset="0"/>
              </a:rPr>
              <a:t>t5-small: </a:t>
            </a:r>
            <a:r>
              <a:rPr lang="en-US" sz="2200" dirty="0">
                <a:solidFill>
                  <a:schemeClr val="bg1"/>
                </a:solidFill>
                <a:latin typeface="Century Gothic" panose="020B0502020202020204" pitchFamily="34" charset="0"/>
                <a:hlinkClick r:id="rId2"/>
              </a:rPr>
              <a:t>https://huggingface.co/t5-small</a:t>
            </a:r>
            <a:endParaRPr lang="en-US" sz="2200" dirty="0">
              <a:solidFill>
                <a:schemeClr val="bg1"/>
              </a:solidFill>
              <a:latin typeface="Century Gothic" panose="020B0502020202020204" pitchFamily="34" charset="0"/>
            </a:endParaRPr>
          </a:p>
          <a:p>
            <a:pPr lvl="1">
              <a:lnSpc>
                <a:spcPct val="150000"/>
              </a:lnSpc>
              <a:buFont typeface="Arial" panose="020B0604020202020204" pitchFamily="34" charset="0"/>
              <a:buChar char="•"/>
            </a:pPr>
            <a:r>
              <a:rPr lang="en-US" sz="2200" dirty="0">
                <a:solidFill>
                  <a:schemeClr val="bg1"/>
                </a:solidFill>
                <a:latin typeface="Century Gothic" panose="020B0502020202020204" pitchFamily="34" charset="0"/>
              </a:rPr>
              <a:t>t5-base: </a:t>
            </a:r>
            <a:r>
              <a:rPr lang="en-US" sz="2200" dirty="0">
                <a:solidFill>
                  <a:schemeClr val="bg1"/>
                </a:solidFill>
                <a:latin typeface="Century Gothic" panose="020B0502020202020204" pitchFamily="34" charset="0"/>
                <a:hlinkClick r:id="rId3"/>
              </a:rPr>
              <a:t>https://huggingface.co/t5-base</a:t>
            </a:r>
            <a:endParaRPr lang="en-US" sz="2200" dirty="0">
              <a:solidFill>
                <a:schemeClr val="bg1"/>
              </a:solidFill>
              <a:latin typeface="Century Gothic" panose="020B0502020202020204" pitchFamily="34" charset="0"/>
            </a:endParaRPr>
          </a:p>
          <a:p>
            <a:pPr lvl="1">
              <a:lnSpc>
                <a:spcPct val="150000"/>
              </a:lnSpc>
              <a:buFont typeface="Arial" panose="020B0604020202020204" pitchFamily="34" charset="0"/>
              <a:buChar char="•"/>
            </a:pPr>
            <a:r>
              <a:rPr lang="en-US" sz="2200" dirty="0">
                <a:solidFill>
                  <a:schemeClr val="bg1"/>
                </a:solidFill>
                <a:latin typeface="Century Gothic" panose="020B0502020202020204" pitchFamily="34" charset="0"/>
              </a:rPr>
              <a:t>t5-large: </a:t>
            </a:r>
            <a:r>
              <a:rPr lang="en-US" sz="2200" dirty="0">
                <a:solidFill>
                  <a:schemeClr val="bg1"/>
                </a:solidFill>
                <a:latin typeface="Century Gothic" panose="020B0502020202020204" pitchFamily="34" charset="0"/>
                <a:hlinkClick r:id="rId4"/>
              </a:rPr>
              <a:t>https://huggingface.co/t5-large</a:t>
            </a:r>
            <a:endParaRPr lang="en-US" sz="22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55ED5D6-498C-A476-7CAD-E9B9A8876D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1386F6-59A5-E6CD-9B4E-20497F2BD3AD}"/>
              </a:ext>
            </a:extLst>
          </p:cNvPr>
          <p:cNvSpPr>
            <a:spLocks noGrp="1"/>
          </p:cNvSpPr>
          <p:nvPr>
            <p:ph type="sldNum" sz="quarter" idx="12"/>
          </p:nvPr>
        </p:nvSpPr>
        <p:spPr/>
        <p:txBody>
          <a:bodyPr/>
          <a:lstStyle/>
          <a:p>
            <a:fld id="{7F537688-BEAE-4904-826F-1C1E0645A5D0}" type="slidenum">
              <a:rPr lang="en-US" sz="2000" smtClean="0"/>
              <a:t>226</a:t>
            </a:fld>
            <a:endParaRPr lang="en-US" sz="2000" dirty="0"/>
          </a:p>
        </p:txBody>
      </p:sp>
    </p:spTree>
    <p:extLst>
      <p:ext uri="{BB962C8B-B14F-4D97-AF65-F5344CB8AC3E}">
        <p14:creationId xmlns:p14="http://schemas.microsoft.com/office/powerpoint/2010/main" val="42796072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92D997-F6A1-B400-B3D0-DDA6A2A8A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7F1B78-D896-CB50-E247-6051EB6602C6}"/>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Encoder-Decoder Transfer Learning Models:</a:t>
            </a:r>
          </a:p>
        </p:txBody>
      </p:sp>
      <p:sp>
        <p:nvSpPr>
          <p:cNvPr id="3" name="Content Placeholder 2">
            <a:extLst>
              <a:ext uri="{FF2B5EF4-FFF2-40B4-BE49-F238E27FC236}">
                <a16:creationId xmlns:a16="http://schemas.microsoft.com/office/drawing/2014/main" id="{620ED000-8250-C846-A33C-BE6AF24750A7}"/>
              </a:ext>
            </a:extLst>
          </p:cNvPr>
          <p:cNvSpPr>
            <a:spLocks noGrp="1"/>
          </p:cNvSpPr>
          <p:nvPr>
            <p:ph idx="1"/>
          </p:nvPr>
        </p:nvSpPr>
        <p:spPr>
          <a:xfrm>
            <a:off x="1097279" y="1737361"/>
            <a:ext cx="10880456" cy="4518584"/>
          </a:xfrm>
        </p:spPr>
        <p:txBody>
          <a:bodyPr>
            <a:normAutofit/>
          </a:bodyPr>
          <a:lstStyle/>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BART (Bidirectional and Auto-Regressive Transformers): </a:t>
            </a:r>
            <a:r>
              <a:rPr lang="en-US" sz="2400" dirty="0">
                <a:solidFill>
                  <a:schemeClr val="bg1"/>
                </a:solidFill>
                <a:latin typeface="Century Gothic" panose="020B0502020202020204" pitchFamily="34" charset="0"/>
              </a:rPr>
              <a:t>Excellent for sequence-to-sequence tasks like summarization and translation. Available on Hugging Face: </a:t>
            </a:r>
            <a:r>
              <a:rPr lang="en-US" sz="2400" dirty="0" err="1">
                <a:solidFill>
                  <a:schemeClr val="bg1"/>
                </a:solidFill>
                <a:latin typeface="Century Gothic" panose="020B0502020202020204" pitchFamily="34" charset="0"/>
              </a:rPr>
              <a:t>facebook</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bart</a:t>
            </a:r>
            <a:r>
              <a:rPr lang="en-US" sz="2400" dirty="0">
                <a:solidFill>
                  <a:schemeClr val="bg1"/>
                </a:solidFill>
                <a:latin typeface="Century Gothic" panose="020B0502020202020204" pitchFamily="34" charset="0"/>
              </a:rPr>
              <a:t>-base, </a:t>
            </a:r>
            <a:r>
              <a:rPr lang="en-US" sz="2400" dirty="0" err="1">
                <a:solidFill>
                  <a:schemeClr val="bg1"/>
                </a:solidFill>
                <a:latin typeface="Century Gothic" panose="020B0502020202020204" pitchFamily="34" charset="0"/>
              </a:rPr>
              <a:t>facebook</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bart</a:t>
            </a:r>
            <a:r>
              <a:rPr lang="en-US" sz="2400" dirty="0">
                <a:solidFill>
                  <a:schemeClr val="bg1"/>
                </a:solidFill>
                <a:latin typeface="Century Gothic" panose="020B0502020202020204" pitchFamily="34" charset="0"/>
              </a:rPr>
              <a:t>-large, etc.</a:t>
            </a:r>
          </a:p>
          <a:p>
            <a:pPr marL="0" indent="0">
              <a:lnSpc>
                <a:spcPct val="150000"/>
              </a:lnSpc>
              <a:buNone/>
            </a:pPr>
            <a:r>
              <a:rPr lang="en-US" sz="2400" dirty="0">
                <a:solidFill>
                  <a:schemeClr val="bg1"/>
                </a:solidFill>
                <a:latin typeface="Century Gothic" panose="020B0502020202020204" pitchFamily="34" charset="0"/>
              </a:rPr>
              <a:t>BART Models link:</a:t>
            </a:r>
          </a:p>
          <a:p>
            <a:pPr lvl="1">
              <a:lnSpc>
                <a:spcPct val="150000"/>
              </a:lnSpc>
              <a:buFont typeface="Arial" panose="020B0604020202020204" pitchFamily="34" charset="0"/>
              <a:buChar char="•"/>
            </a:pPr>
            <a:r>
              <a:rPr lang="en-US" sz="2200" dirty="0" err="1">
                <a:solidFill>
                  <a:schemeClr val="bg1"/>
                </a:solidFill>
                <a:latin typeface="Century Gothic" panose="020B0502020202020204" pitchFamily="34" charset="0"/>
              </a:rPr>
              <a:t>facebook</a:t>
            </a:r>
            <a:r>
              <a:rPr lang="en-US" sz="2200" dirty="0">
                <a:solidFill>
                  <a:schemeClr val="bg1"/>
                </a:solidFill>
                <a:latin typeface="Century Gothic" panose="020B0502020202020204" pitchFamily="34" charset="0"/>
              </a:rPr>
              <a:t>/</a:t>
            </a:r>
            <a:r>
              <a:rPr lang="en-US" sz="2200" dirty="0" err="1">
                <a:solidFill>
                  <a:schemeClr val="bg1"/>
                </a:solidFill>
                <a:latin typeface="Century Gothic" panose="020B0502020202020204" pitchFamily="34" charset="0"/>
              </a:rPr>
              <a:t>bart</a:t>
            </a:r>
            <a:r>
              <a:rPr lang="en-US" sz="2200" dirty="0">
                <a:solidFill>
                  <a:schemeClr val="bg1"/>
                </a:solidFill>
                <a:latin typeface="Century Gothic" panose="020B0502020202020204" pitchFamily="34" charset="0"/>
              </a:rPr>
              <a:t>-base: </a:t>
            </a:r>
            <a:r>
              <a:rPr lang="en-US" sz="2200" dirty="0">
                <a:solidFill>
                  <a:schemeClr val="bg1"/>
                </a:solidFill>
                <a:latin typeface="Century Gothic" panose="020B0502020202020204" pitchFamily="34" charset="0"/>
                <a:hlinkClick r:id="rId2"/>
              </a:rPr>
              <a:t>https://huggingface.co/facebook/bart-base</a:t>
            </a:r>
            <a:endParaRPr lang="en-US" sz="2200" dirty="0">
              <a:solidFill>
                <a:schemeClr val="bg1"/>
              </a:solidFill>
              <a:latin typeface="Century Gothic" panose="020B0502020202020204" pitchFamily="34" charset="0"/>
            </a:endParaRPr>
          </a:p>
          <a:p>
            <a:pPr lvl="1">
              <a:lnSpc>
                <a:spcPct val="150000"/>
              </a:lnSpc>
              <a:buFont typeface="Arial" panose="020B0604020202020204" pitchFamily="34" charset="0"/>
              <a:buChar char="•"/>
            </a:pPr>
            <a:r>
              <a:rPr lang="en-US" sz="2200" dirty="0" err="1">
                <a:solidFill>
                  <a:schemeClr val="bg1"/>
                </a:solidFill>
                <a:latin typeface="Century Gothic" panose="020B0502020202020204" pitchFamily="34" charset="0"/>
              </a:rPr>
              <a:t>facebook</a:t>
            </a:r>
            <a:r>
              <a:rPr lang="en-US" sz="2200" dirty="0">
                <a:solidFill>
                  <a:schemeClr val="bg1"/>
                </a:solidFill>
                <a:latin typeface="Century Gothic" panose="020B0502020202020204" pitchFamily="34" charset="0"/>
              </a:rPr>
              <a:t>/</a:t>
            </a:r>
            <a:r>
              <a:rPr lang="en-US" sz="2200" dirty="0" err="1">
                <a:solidFill>
                  <a:schemeClr val="bg1"/>
                </a:solidFill>
                <a:latin typeface="Century Gothic" panose="020B0502020202020204" pitchFamily="34" charset="0"/>
              </a:rPr>
              <a:t>bart</a:t>
            </a:r>
            <a:r>
              <a:rPr lang="en-US" sz="2200" dirty="0">
                <a:solidFill>
                  <a:schemeClr val="bg1"/>
                </a:solidFill>
                <a:latin typeface="Century Gothic" panose="020B0502020202020204" pitchFamily="34" charset="0"/>
              </a:rPr>
              <a:t>-large: </a:t>
            </a:r>
            <a:r>
              <a:rPr lang="en-US" sz="2200" dirty="0">
                <a:solidFill>
                  <a:schemeClr val="bg1"/>
                </a:solidFill>
                <a:latin typeface="Century Gothic" panose="020B0502020202020204" pitchFamily="34" charset="0"/>
                <a:hlinkClick r:id="rId3"/>
              </a:rPr>
              <a:t>https://huggingface.co/facebook/bart-large</a:t>
            </a:r>
            <a:endParaRPr lang="en-US" sz="22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7D81182-8A82-8F97-EE04-FE889E07FC7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22C226-6575-E0C9-12A0-0EF21DE19649}"/>
              </a:ext>
            </a:extLst>
          </p:cNvPr>
          <p:cNvSpPr>
            <a:spLocks noGrp="1"/>
          </p:cNvSpPr>
          <p:nvPr>
            <p:ph type="sldNum" sz="quarter" idx="12"/>
          </p:nvPr>
        </p:nvSpPr>
        <p:spPr/>
        <p:txBody>
          <a:bodyPr/>
          <a:lstStyle/>
          <a:p>
            <a:fld id="{7F537688-BEAE-4904-826F-1C1E0645A5D0}" type="slidenum">
              <a:rPr lang="en-US" sz="2000" smtClean="0"/>
              <a:t>227</a:t>
            </a:fld>
            <a:endParaRPr lang="en-US" sz="2000" dirty="0"/>
          </a:p>
        </p:txBody>
      </p:sp>
    </p:spTree>
    <p:extLst>
      <p:ext uri="{BB962C8B-B14F-4D97-AF65-F5344CB8AC3E}">
        <p14:creationId xmlns:p14="http://schemas.microsoft.com/office/powerpoint/2010/main" val="21600291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FF7179-0FBB-0D14-1E33-F60463002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01084-5FF7-8BA4-311B-E7801A2042DE}"/>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Encoder-Decoder Transfer Learning Models:</a:t>
            </a:r>
          </a:p>
        </p:txBody>
      </p:sp>
      <p:sp>
        <p:nvSpPr>
          <p:cNvPr id="3" name="Content Placeholder 2">
            <a:extLst>
              <a:ext uri="{FF2B5EF4-FFF2-40B4-BE49-F238E27FC236}">
                <a16:creationId xmlns:a16="http://schemas.microsoft.com/office/drawing/2014/main" id="{8CD29C77-861C-F252-3C98-D759B5B4082E}"/>
              </a:ext>
            </a:extLst>
          </p:cNvPr>
          <p:cNvSpPr>
            <a:spLocks noGrp="1"/>
          </p:cNvSpPr>
          <p:nvPr>
            <p:ph idx="1"/>
          </p:nvPr>
        </p:nvSpPr>
        <p:spPr>
          <a:xfrm>
            <a:off x="1097279" y="1737361"/>
            <a:ext cx="10880456" cy="4518584"/>
          </a:xfrm>
        </p:spPr>
        <p:txBody>
          <a:bodyPr>
            <a:normAutofit fontScale="92500"/>
          </a:bodyPr>
          <a:lstStyle/>
          <a:p>
            <a:pPr>
              <a:lnSpc>
                <a:spcPct val="150000"/>
              </a:lnSpc>
              <a:buFont typeface="Arial" panose="020B0604020202020204" pitchFamily="34" charset="0"/>
              <a:buChar char="•"/>
            </a:pPr>
            <a:r>
              <a:rPr lang="en-US" sz="2400" b="1" dirty="0" err="1">
                <a:solidFill>
                  <a:schemeClr val="bg1"/>
                </a:solidFill>
                <a:latin typeface="Century Gothic" panose="020B0502020202020204" pitchFamily="34" charset="0"/>
              </a:rPr>
              <a:t>MarianMT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Specifically designed for machine translation. Available on Hugging Face: Helsinki-NLP/opus-mt-*. A large number of language pairs are available. I can find all </a:t>
            </a:r>
            <a:r>
              <a:rPr lang="en-US" sz="2400" dirty="0" err="1">
                <a:solidFill>
                  <a:schemeClr val="bg1"/>
                </a:solidFill>
                <a:latin typeface="Century Gothic" panose="020B0502020202020204" pitchFamily="34" charset="0"/>
              </a:rPr>
              <a:t>MarianMT</a:t>
            </a:r>
            <a:r>
              <a:rPr lang="en-US" sz="2400" dirty="0">
                <a:solidFill>
                  <a:schemeClr val="bg1"/>
                </a:solidFill>
                <a:latin typeface="Century Gothic" panose="020B0502020202020204" pitchFamily="34" charset="0"/>
              </a:rPr>
              <a:t> models by searching "Helsinki-NLP/opus-mt" on Hugging Face. </a:t>
            </a:r>
            <a:r>
              <a:rPr lang="en-US" sz="2400" dirty="0">
                <a:solidFill>
                  <a:schemeClr val="bg1"/>
                </a:solidFill>
                <a:latin typeface="Century Gothic" panose="020B0502020202020204" pitchFamily="34" charset="0"/>
                <a:hlinkClick r:id="rId2"/>
              </a:rPr>
              <a:t>https://huggingface.co/Helsinki-NLP</a:t>
            </a:r>
            <a:endParaRPr lang="en-US" sz="2400" dirty="0">
              <a:solidFill>
                <a:schemeClr val="bg1"/>
              </a:solidFill>
              <a:latin typeface="Century Gothic" panose="020B0502020202020204" pitchFamily="34" charset="0"/>
            </a:endParaRP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Pegasus: </a:t>
            </a:r>
            <a:r>
              <a:rPr lang="en-US" sz="2400" dirty="0">
                <a:solidFill>
                  <a:schemeClr val="bg1"/>
                </a:solidFill>
                <a:latin typeface="Century Gothic" panose="020B0502020202020204" pitchFamily="34" charset="0"/>
              </a:rPr>
              <a:t>Designed for abstractive summarization. Available on hugging face: google/</a:t>
            </a:r>
            <a:r>
              <a:rPr lang="en-US" sz="2400" dirty="0" err="1">
                <a:solidFill>
                  <a:schemeClr val="bg1"/>
                </a:solidFill>
                <a:latin typeface="Century Gothic" panose="020B0502020202020204" pitchFamily="34" charset="0"/>
              </a:rPr>
              <a:t>pegasus</a:t>
            </a:r>
            <a:r>
              <a:rPr lang="en-US" sz="2400"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hlinkClick r:id="rId3"/>
              </a:rPr>
              <a:t>https://huggingface.co/google/pegasus-large</a:t>
            </a:r>
            <a:endParaRPr lang="en-US" sz="2400" dirty="0">
              <a:solidFill>
                <a:schemeClr val="bg1"/>
              </a:solidFill>
              <a:latin typeface="Century Gothic" panose="020B0502020202020204" pitchFamily="34" charset="0"/>
            </a:endParaRP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Nb: the '*' means that there are many models that follow the pattern: </a:t>
            </a:r>
            <a:r>
              <a:rPr lang="en-US" sz="2400" b="1" dirty="0" err="1">
                <a:solidFill>
                  <a:schemeClr val="bg1"/>
                </a:solidFill>
                <a:latin typeface="Century Gothic" panose="020B0502020202020204" pitchFamily="34" charset="0"/>
              </a:rPr>
              <a:t>e.g</a:t>
            </a:r>
            <a:r>
              <a:rPr lang="en-US" sz="2400" b="1" dirty="0">
                <a:solidFill>
                  <a:schemeClr val="bg1"/>
                </a:solidFill>
                <a:latin typeface="Century Gothic" panose="020B0502020202020204" pitchFamily="34" charset="0"/>
              </a:rPr>
              <a:t> Helsinki-NLP/opus-mt-</a:t>
            </a:r>
            <a:r>
              <a:rPr lang="en-US" sz="2400" b="1" dirty="0" err="1">
                <a:solidFill>
                  <a:schemeClr val="bg1"/>
                </a:solidFill>
                <a:latin typeface="Century Gothic" panose="020B0502020202020204" pitchFamily="34" charset="0"/>
              </a:rPr>
              <a:t>en</a:t>
            </a: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fr</a:t>
            </a:r>
            <a:r>
              <a:rPr lang="en-US" sz="2400" b="1" dirty="0">
                <a:solidFill>
                  <a:schemeClr val="bg1"/>
                </a:solidFill>
                <a:latin typeface="Century Gothic" panose="020B0502020202020204" pitchFamily="34" charset="0"/>
              </a:rPr>
              <a:t>, Helsinki-NLP/opus-mt-</a:t>
            </a:r>
            <a:r>
              <a:rPr lang="en-US" sz="2400" b="1" dirty="0" err="1">
                <a:solidFill>
                  <a:schemeClr val="bg1"/>
                </a:solidFill>
                <a:latin typeface="Century Gothic" panose="020B0502020202020204" pitchFamily="34" charset="0"/>
              </a:rPr>
              <a:t>fr</a:t>
            </a: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en</a:t>
            </a:r>
            <a:r>
              <a:rPr lang="en-US" sz="2400" b="1" dirty="0">
                <a:solidFill>
                  <a:schemeClr val="bg1"/>
                </a:solidFill>
                <a:latin typeface="Century Gothic" panose="020B0502020202020204" pitchFamily="34" charset="0"/>
              </a:rPr>
              <a:t>, etc.</a:t>
            </a:r>
          </a:p>
          <a:p>
            <a:pPr>
              <a:lnSpc>
                <a:spcPct val="150000"/>
              </a:lnSpc>
              <a:buFont typeface="Arial" panose="020B0604020202020204" pitchFamily="34" charset="0"/>
              <a:buChar char="•"/>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6893797-61C8-53F0-3971-04EE42C335F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A0CF7-936D-DBC2-B521-FBC5D625105F}"/>
              </a:ext>
            </a:extLst>
          </p:cNvPr>
          <p:cNvSpPr>
            <a:spLocks noGrp="1"/>
          </p:cNvSpPr>
          <p:nvPr>
            <p:ph type="sldNum" sz="quarter" idx="12"/>
          </p:nvPr>
        </p:nvSpPr>
        <p:spPr/>
        <p:txBody>
          <a:bodyPr/>
          <a:lstStyle/>
          <a:p>
            <a:fld id="{7F537688-BEAE-4904-826F-1C1E0645A5D0}" type="slidenum">
              <a:rPr lang="en-US" sz="2000" smtClean="0"/>
              <a:t>228</a:t>
            </a:fld>
            <a:endParaRPr lang="en-US" sz="2000" dirty="0"/>
          </a:p>
        </p:txBody>
      </p:sp>
    </p:spTree>
    <p:extLst>
      <p:ext uri="{BB962C8B-B14F-4D97-AF65-F5344CB8AC3E}">
        <p14:creationId xmlns:p14="http://schemas.microsoft.com/office/powerpoint/2010/main" val="314646906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A24B99-1E75-86CB-D1CD-1401CE39D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45679-D105-DBAD-F91A-9EB390FFC5C6}"/>
              </a:ext>
            </a:extLst>
          </p:cNvPr>
          <p:cNvSpPr>
            <a:spLocks noGrp="1"/>
          </p:cNvSpPr>
          <p:nvPr>
            <p:ph type="title"/>
          </p:nvPr>
        </p:nvSpPr>
        <p:spPr/>
        <p:txBody>
          <a:bodyPr/>
          <a:lstStyle/>
          <a:p>
            <a:r>
              <a:rPr lang="en-US" dirty="0">
                <a:solidFill>
                  <a:srgbClr val="DD9C19"/>
                </a:solidFill>
                <a:latin typeface="Century Gothic" panose="020B0502020202020204" pitchFamily="34" charset="0"/>
              </a:rPr>
              <a:t>Hugging Face Hub Search:</a:t>
            </a:r>
          </a:p>
        </p:txBody>
      </p:sp>
      <p:sp>
        <p:nvSpPr>
          <p:cNvPr id="3" name="Content Placeholder 2">
            <a:extLst>
              <a:ext uri="{FF2B5EF4-FFF2-40B4-BE49-F238E27FC236}">
                <a16:creationId xmlns:a16="http://schemas.microsoft.com/office/drawing/2014/main" id="{BBA83A75-D9D9-920F-9771-214B41156306}"/>
              </a:ext>
            </a:extLst>
          </p:cNvPr>
          <p:cNvSpPr>
            <a:spLocks noGrp="1"/>
          </p:cNvSpPr>
          <p:nvPr>
            <p:ph idx="1"/>
          </p:nvPr>
        </p:nvSpPr>
        <p:spPr>
          <a:xfrm>
            <a:off x="1097279" y="1845733"/>
            <a:ext cx="10685146" cy="4410211"/>
          </a:xfrm>
        </p:spPr>
        <p:txBody>
          <a:bodyPr>
            <a:normAutofit/>
          </a:bodyPr>
          <a:lstStyle/>
          <a:p>
            <a:pPr>
              <a:lnSpc>
                <a:spcPct val="150000"/>
              </a:lnSpc>
            </a:pPr>
            <a:r>
              <a:rPr lang="en-US" sz="2400" dirty="0">
                <a:solidFill>
                  <a:schemeClr val="bg1"/>
                </a:solidFill>
                <a:latin typeface="Century Gothic" panose="020B0502020202020204" pitchFamily="34" charset="0"/>
              </a:rPr>
              <a:t>To find other models, you can always use the search bar on the Hugging Face Hub:</a:t>
            </a:r>
          </a:p>
          <a:p>
            <a:pPr>
              <a:lnSpc>
                <a:spcPct val="150000"/>
              </a:lnSpc>
            </a:pPr>
            <a:r>
              <a:rPr lang="en-US" sz="2400"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hlinkClick r:id="rId2"/>
              </a:rPr>
              <a:t>https://huggingface.co/models</a:t>
            </a:r>
            <a:r>
              <a:rPr lang="en-US" sz="2400" dirty="0">
                <a:solidFill>
                  <a:schemeClr val="bg1"/>
                </a:solidFill>
                <a:latin typeface="Century Gothic" panose="020B0502020202020204" pitchFamily="34" charset="0"/>
              </a:rPr>
              <a:t>.</a:t>
            </a: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56D22B4-C1CC-443B-483B-826EA176A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B7FA0D9-393E-A313-EA40-B745FAFACC61}"/>
              </a:ext>
            </a:extLst>
          </p:cNvPr>
          <p:cNvSpPr>
            <a:spLocks noGrp="1"/>
          </p:cNvSpPr>
          <p:nvPr>
            <p:ph type="sldNum" sz="quarter" idx="12"/>
          </p:nvPr>
        </p:nvSpPr>
        <p:spPr/>
        <p:txBody>
          <a:bodyPr/>
          <a:lstStyle/>
          <a:p>
            <a:fld id="{7F537688-BEAE-4904-826F-1C1E0645A5D0}" type="slidenum">
              <a:rPr lang="en-US" sz="2000" smtClean="0"/>
              <a:t>229</a:t>
            </a:fld>
            <a:endParaRPr lang="en-US" sz="2000" dirty="0"/>
          </a:p>
        </p:txBody>
      </p:sp>
      <p:pic>
        <p:nvPicPr>
          <p:cNvPr id="7" name="Picture 6">
            <a:extLst>
              <a:ext uri="{FF2B5EF4-FFF2-40B4-BE49-F238E27FC236}">
                <a16:creationId xmlns:a16="http://schemas.microsoft.com/office/drawing/2014/main" id="{53D2DE5B-B83E-5175-9ECF-0E5746EAFC76}"/>
              </a:ext>
            </a:extLst>
          </p:cNvPr>
          <p:cNvPicPr>
            <a:picLocks noChangeAspect="1"/>
          </p:cNvPicPr>
          <p:nvPr/>
        </p:nvPicPr>
        <p:blipFill>
          <a:blip r:embed="rId3"/>
          <a:srcRect l="7128" t="3992" r="10372"/>
          <a:stretch/>
        </p:blipFill>
        <p:spPr>
          <a:xfrm>
            <a:off x="6096000" y="2230643"/>
            <a:ext cx="6010994" cy="3934767"/>
          </a:xfrm>
          <a:prstGeom prst="rect">
            <a:avLst/>
          </a:prstGeom>
        </p:spPr>
      </p:pic>
      <p:sp>
        <p:nvSpPr>
          <p:cNvPr id="8" name="Content Placeholder 2">
            <a:extLst>
              <a:ext uri="{FF2B5EF4-FFF2-40B4-BE49-F238E27FC236}">
                <a16:creationId xmlns:a16="http://schemas.microsoft.com/office/drawing/2014/main" id="{43C16AC7-DE31-1F2E-648B-2ABE18AA7F55}"/>
              </a:ext>
            </a:extLst>
          </p:cNvPr>
          <p:cNvSpPr txBox="1">
            <a:spLocks/>
          </p:cNvSpPr>
          <p:nvPr/>
        </p:nvSpPr>
        <p:spPr>
          <a:xfrm>
            <a:off x="1210658" y="4198026"/>
            <a:ext cx="4915822" cy="1967384"/>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1600" b="1" dirty="0">
                <a:solidFill>
                  <a:schemeClr val="bg1"/>
                </a:solidFill>
                <a:latin typeface="Century Gothic" panose="020B0502020202020204" pitchFamily="34" charset="0"/>
              </a:rPr>
              <a:t>NB: When using the Hugging Face hub, it is always a good idea to read the model card that is attached to each model, as it contains important information about the model, such as intended usage, limitations, and ethical considerations.</a:t>
            </a:r>
          </a:p>
        </p:txBody>
      </p:sp>
    </p:spTree>
    <p:extLst>
      <p:ext uri="{BB962C8B-B14F-4D97-AF65-F5344CB8AC3E}">
        <p14:creationId xmlns:p14="http://schemas.microsoft.com/office/powerpoint/2010/main" val="320946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3E9A6A-545E-8317-1C90-BDB295FEE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A13053-9E23-1DB7-2D46-81FC14A7D98B}"/>
              </a:ext>
            </a:extLst>
          </p:cNvPr>
          <p:cNvSpPr>
            <a:spLocks noGrp="1"/>
          </p:cNvSpPr>
          <p:nvPr>
            <p:ph type="title"/>
          </p:nvPr>
        </p:nvSpPr>
        <p:spPr/>
        <p:txBody>
          <a:bodyPr>
            <a:normAutofit/>
          </a:bodyPr>
          <a:lstStyle/>
          <a:p>
            <a:r>
              <a:rPr lang="en-US" dirty="0">
                <a:solidFill>
                  <a:srgbClr val="DD9C19"/>
                </a:solidFill>
                <a:latin typeface="Century Gothic" panose="020B0502020202020204" pitchFamily="34" charset="0"/>
              </a:rPr>
              <a:t>Evaluating models with metrics</a:t>
            </a:r>
          </a:p>
        </p:txBody>
      </p:sp>
      <p:sp>
        <p:nvSpPr>
          <p:cNvPr id="3" name="Content Placeholder 2">
            <a:extLst>
              <a:ext uri="{FF2B5EF4-FFF2-40B4-BE49-F238E27FC236}">
                <a16:creationId xmlns:a16="http://schemas.microsoft.com/office/drawing/2014/main" id="{66BB659F-F309-47A9-7ED6-FD3C7AACC130}"/>
              </a:ext>
            </a:extLst>
          </p:cNvPr>
          <p:cNvSpPr>
            <a:spLocks noGrp="1"/>
          </p:cNvSpPr>
          <p:nvPr>
            <p:ph idx="1"/>
          </p:nvPr>
        </p:nvSpPr>
        <p:spPr>
          <a:xfrm>
            <a:off x="1097278" y="1845733"/>
            <a:ext cx="10898563" cy="4410211"/>
          </a:xfrm>
        </p:spPr>
        <p:txBody>
          <a:bodyPr>
            <a:normAutofit fontScale="85000" lnSpcReduction="10000"/>
          </a:bodyPr>
          <a:lstStyle/>
          <a:p>
            <a:pPr>
              <a:lnSpc>
                <a:spcPct val="150000"/>
              </a:lnSpc>
            </a:pPr>
            <a:r>
              <a:rPr lang="en-US" sz="2400" dirty="0">
                <a:solidFill>
                  <a:schemeClr val="bg1"/>
                </a:solidFill>
                <a:latin typeface="Century Gothic" panose="020B0502020202020204" pitchFamily="34" charset="0"/>
              </a:rPr>
              <a:t>Its important to evaluate our models to know how they perform. The best ways and metrics to measure NLP models depend heavily on the specific task you're tackling, Text Classification (F1Score, MCC, Cohen’s Kappa), Machine Translation (BLEU, Bilingual Evaluation Understudy), Question Answering (Exact Match EM, F1-Score)etc. </a:t>
            </a:r>
          </a:p>
          <a:p>
            <a:pPr>
              <a:lnSpc>
                <a:spcPct val="150000"/>
              </a:lnSpc>
            </a:pPr>
            <a:r>
              <a:rPr lang="en-US" sz="2400" dirty="0">
                <a:solidFill>
                  <a:schemeClr val="bg1"/>
                </a:solidFill>
                <a:latin typeface="Century Gothic" panose="020B0502020202020204" pitchFamily="34" charset="0"/>
              </a:rPr>
              <a:t>Let's discuss these:</a:t>
            </a:r>
          </a:p>
          <a:p>
            <a:pPr>
              <a:lnSpc>
                <a:spcPct val="150000"/>
              </a:lnSpc>
            </a:pPr>
            <a:r>
              <a:rPr lang="en-US" sz="2400" dirty="0">
                <a:solidFill>
                  <a:schemeClr val="bg1"/>
                </a:solidFill>
                <a:latin typeface="Century Gothic" panose="020B0502020202020204" pitchFamily="34" charset="0"/>
              </a:rPr>
              <a:t>1. Accuracy score</a:t>
            </a:r>
          </a:p>
          <a:p>
            <a:pPr>
              <a:lnSpc>
                <a:spcPct val="150000"/>
              </a:lnSpc>
            </a:pPr>
            <a:r>
              <a:rPr lang="en-US" sz="2400" dirty="0">
                <a:solidFill>
                  <a:schemeClr val="bg1"/>
                </a:solidFill>
                <a:latin typeface="Century Gothic" panose="020B0502020202020204" pitchFamily="34" charset="0"/>
              </a:rPr>
              <a:t>2. F1-score</a:t>
            </a:r>
          </a:p>
          <a:p>
            <a:pPr>
              <a:lnSpc>
                <a:spcPct val="150000"/>
              </a:lnSpc>
            </a:pPr>
            <a:r>
              <a:rPr lang="en-US" sz="2400" dirty="0">
                <a:solidFill>
                  <a:schemeClr val="bg1"/>
                </a:solidFill>
                <a:latin typeface="Century Gothic" panose="020B0502020202020204" pitchFamily="34" charset="0"/>
              </a:rPr>
              <a:t>3. Matthews Correlation Coefficient (MCC)</a:t>
            </a:r>
          </a:p>
        </p:txBody>
      </p:sp>
      <p:sp>
        <p:nvSpPr>
          <p:cNvPr id="5" name="Footer Placeholder 4">
            <a:extLst>
              <a:ext uri="{FF2B5EF4-FFF2-40B4-BE49-F238E27FC236}">
                <a16:creationId xmlns:a16="http://schemas.microsoft.com/office/drawing/2014/main" id="{E19F2F25-4C1F-A11B-32F2-A373399ED06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E431CD-C533-7833-5F3C-9DE8C8CA2E9B}"/>
              </a:ext>
            </a:extLst>
          </p:cNvPr>
          <p:cNvSpPr>
            <a:spLocks noGrp="1"/>
          </p:cNvSpPr>
          <p:nvPr>
            <p:ph type="sldNum" sz="quarter" idx="12"/>
          </p:nvPr>
        </p:nvSpPr>
        <p:spPr/>
        <p:txBody>
          <a:bodyPr/>
          <a:lstStyle/>
          <a:p>
            <a:fld id="{7F537688-BEAE-4904-826F-1C1E0645A5D0}" type="slidenum">
              <a:rPr lang="en-US" sz="2000" smtClean="0"/>
              <a:t>230</a:t>
            </a:fld>
            <a:endParaRPr lang="en-US" sz="2000" dirty="0"/>
          </a:p>
        </p:txBody>
      </p:sp>
    </p:spTree>
    <p:extLst>
      <p:ext uri="{BB962C8B-B14F-4D97-AF65-F5344CB8AC3E}">
        <p14:creationId xmlns:p14="http://schemas.microsoft.com/office/powerpoint/2010/main" val="303986322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E86C49-3F4C-D24D-2F2F-A12FF40B7A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FCE985-A557-84E3-3353-4B01DAFFA3D1}"/>
              </a:ext>
            </a:extLst>
          </p:cNvPr>
          <p:cNvSpPr>
            <a:spLocks noGrp="1"/>
          </p:cNvSpPr>
          <p:nvPr>
            <p:ph type="title"/>
          </p:nvPr>
        </p:nvSpPr>
        <p:spPr/>
        <p:txBody>
          <a:bodyPr>
            <a:normAutofit/>
          </a:bodyPr>
          <a:lstStyle/>
          <a:p>
            <a:r>
              <a:rPr lang="en-US" dirty="0">
                <a:solidFill>
                  <a:srgbClr val="DD9C19"/>
                </a:solidFill>
                <a:latin typeface="Century Gothic" panose="020B0502020202020204" pitchFamily="34" charset="0"/>
              </a:rPr>
              <a:t>Accuracy score</a:t>
            </a:r>
          </a:p>
        </p:txBody>
      </p:sp>
      <p:sp>
        <p:nvSpPr>
          <p:cNvPr id="3" name="Content Placeholder 2">
            <a:extLst>
              <a:ext uri="{FF2B5EF4-FFF2-40B4-BE49-F238E27FC236}">
                <a16:creationId xmlns:a16="http://schemas.microsoft.com/office/drawing/2014/main" id="{7F388A16-A5DC-EBD4-1091-AC4A6DD1F57B}"/>
              </a:ext>
            </a:extLst>
          </p:cNvPr>
          <p:cNvSpPr>
            <a:spLocks noGrp="1"/>
          </p:cNvSpPr>
          <p:nvPr>
            <p:ph idx="1"/>
          </p:nvPr>
        </p:nvSpPr>
        <p:spPr>
          <a:xfrm>
            <a:off x="1097279" y="2192687"/>
            <a:ext cx="10699386" cy="4473586"/>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The accuracy score, in whatever variant you use, is a practical evaluation. The score function calculates a straightforward true or false value for each result. Either the model’s outputs, 𝑦𝑦𝑦, match the correct predictions, 𝑦𝑦, for a given subset, </a:t>
            </a:r>
            <a:r>
              <a:rPr lang="en-US" sz="2800" dirty="0" err="1">
                <a:solidFill>
                  <a:schemeClr val="bg1"/>
                </a:solidFill>
                <a:latin typeface="Century Gothic" panose="020B0502020202020204" pitchFamily="34" charset="0"/>
              </a:rPr>
              <a:t>samples</a:t>
            </a:r>
            <a:r>
              <a:rPr lang="en-US" sz="1600" dirty="0" err="1">
                <a:solidFill>
                  <a:schemeClr val="accent1"/>
                </a:solidFill>
                <a:latin typeface="Century Gothic" panose="020B0502020202020204" pitchFamily="34" charset="0"/>
              </a:rPr>
              <a:t>i</a:t>
            </a:r>
            <a:r>
              <a:rPr lang="en-US" sz="2800" dirty="0">
                <a:solidFill>
                  <a:schemeClr val="bg1"/>
                </a:solidFill>
                <a:latin typeface="Century Gothic" panose="020B0502020202020204" pitchFamily="34" charset="0"/>
              </a:rPr>
              <a:t>, of a set of samples or not. </a:t>
            </a:r>
          </a:p>
          <a:p>
            <a:pPr>
              <a:lnSpc>
                <a:spcPct val="150000"/>
              </a:lnSpc>
            </a:pPr>
            <a:r>
              <a:rPr lang="en-US" sz="2800" b="1" dirty="0">
                <a:solidFill>
                  <a:schemeClr val="bg1"/>
                </a:solidFill>
                <a:latin typeface="Century Gothic" panose="020B0502020202020204" pitchFamily="34" charset="0"/>
              </a:rPr>
              <a:t>We will obtain 1 </a:t>
            </a:r>
            <a:r>
              <a:rPr lang="en-US" sz="2800" dirty="0">
                <a:solidFill>
                  <a:schemeClr val="bg1"/>
                </a:solidFill>
                <a:latin typeface="Century Gothic" panose="020B0502020202020204" pitchFamily="34" charset="0"/>
              </a:rPr>
              <a:t>if the result for the subset is correct and 0 if it is false.</a:t>
            </a:r>
          </a:p>
          <a:p>
            <a:pPr>
              <a:lnSpc>
                <a:spcPct val="150000"/>
              </a:lnSpc>
            </a:pPr>
            <a:r>
              <a:rPr lang="en-US" sz="2800" dirty="0">
                <a:solidFill>
                  <a:schemeClr val="bg1"/>
                </a:solidFill>
                <a:latin typeface="Century Gothic" panose="020B0502020202020204" pitchFamily="34" charset="0"/>
              </a:rPr>
              <a:t>Let’s now examine the more flexible F1-score.</a:t>
            </a:r>
          </a:p>
        </p:txBody>
      </p:sp>
      <p:sp>
        <p:nvSpPr>
          <p:cNvPr id="5" name="Footer Placeholder 4">
            <a:extLst>
              <a:ext uri="{FF2B5EF4-FFF2-40B4-BE49-F238E27FC236}">
                <a16:creationId xmlns:a16="http://schemas.microsoft.com/office/drawing/2014/main" id="{A5A7EBD9-FF43-7056-5DD8-39BD7220BE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49E9E9-3F33-ADA6-6A0F-E3EE294B06EB}"/>
              </a:ext>
            </a:extLst>
          </p:cNvPr>
          <p:cNvSpPr>
            <a:spLocks noGrp="1"/>
          </p:cNvSpPr>
          <p:nvPr>
            <p:ph type="sldNum" sz="quarter" idx="12"/>
          </p:nvPr>
        </p:nvSpPr>
        <p:spPr/>
        <p:txBody>
          <a:bodyPr/>
          <a:lstStyle/>
          <a:p>
            <a:fld id="{7F537688-BEAE-4904-826F-1C1E0645A5D0}" type="slidenum">
              <a:rPr lang="en-US" sz="2000" smtClean="0"/>
              <a:t>231</a:t>
            </a:fld>
            <a:endParaRPr lang="en-US" sz="2000" dirty="0"/>
          </a:p>
        </p:txBody>
      </p:sp>
      <p:pic>
        <p:nvPicPr>
          <p:cNvPr id="7" name="Picture 6">
            <a:extLst>
              <a:ext uri="{FF2B5EF4-FFF2-40B4-BE49-F238E27FC236}">
                <a16:creationId xmlns:a16="http://schemas.microsoft.com/office/drawing/2014/main" id="{02450EF4-6206-DF09-0669-FE684227F97E}"/>
              </a:ext>
            </a:extLst>
          </p:cNvPr>
          <p:cNvPicPr>
            <a:picLocks noChangeAspect="1"/>
          </p:cNvPicPr>
          <p:nvPr/>
        </p:nvPicPr>
        <p:blipFill>
          <a:blip r:embed="rId3"/>
          <a:srcRect l="24207" t="45280" r="28565" b="34522"/>
          <a:stretch/>
        </p:blipFill>
        <p:spPr>
          <a:xfrm>
            <a:off x="6096001" y="840292"/>
            <a:ext cx="6096000" cy="1384095"/>
          </a:xfrm>
          <a:prstGeom prst="rect">
            <a:avLst/>
          </a:prstGeom>
        </p:spPr>
      </p:pic>
      <p:sp>
        <p:nvSpPr>
          <p:cNvPr id="8" name="Content Placeholder 2">
            <a:extLst>
              <a:ext uri="{FF2B5EF4-FFF2-40B4-BE49-F238E27FC236}">
                <a16:creationId xmlns:a16="http://schemas.microsoft.com/office/drawing/2014/main" id="{B0EA3337-604D-553C-D37C-6C495C4CA99C}"/>
              </a:ext>
            </a:extLst>
          </p:cNvPr>
          <p:cNvSpPr txBox="1">
            <a:spLocks/>
          </p:cNvSpPr>
          <p:nvPr/>
        </p:nvSpPr>
        <p:spPr>
          <a:xfrm>
            <a:off x="7217303" y="242347"/>
            <a:ext cx="3938377" cy="592668"/>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2800" dirty="0">
                <a:solidFill>
                  <a:schemeClr val="bg1"/>
                </a:solidFill>
                <a:latin typeface="Century Gothic" panose="020B0502020202020204" pitchFamily="34" charset="0"/>
              </a:rPr>
              <a:t>The basic function is:</a:t>
            </a:r>
          </a:p>
        </p:txBody>
      </p:sp>
    </p:spTree>
    <p:extLst>
      <p:ext uri="{BB962C8B-B14F-4D97-AF65-F5344CB8AC3E}">
        <p14:creationId xmlns:p14="http://schemas.microsoft.com/office/powerpoint/2010/main" val="418117676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CA1A9-0317-997F-5D04-D728A7C68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9824A3-01B4-8F29-58F7-F51BEE5D036A}"/>
              </a:ext>
            </a:extLst>
          </p:cNvPr>
          <p:cNvSpPr>
            <a:spLocks noGrp="1"/>
          </p:cNvSpPr>
          <p:nvPr>
            <p:ph type="title"/>
          </p:nvPr>
        </p:nvSpPr>
        <p:spPr/>
        <p:txBody>
          <a:bodyPr>
            <a:normAutofit/>
          </a:bodyPr>
          <a:lstStyle/>
          <a:p>
            <a:r>
              <a:rPr lang="en-US" dirty="0">
                <a:solidFill>
                  <a:srgbClr val="DD9C19"/>
                </a:solidFill>
                <a:latin typeface="Century Gothic" panose="020B0502020202020204" pitchFamily="34" charset="0"/>
              </a:rPr>
              <a:t>F1-score</a:t>
            </a:r>
          </a:p>
        </p:txBody>
      </p:sp>
      <p:sp>
        <p:nvSpPr>
          <p:cNvPr id="3" name="Content Placeholder 2">
            <a:extLst>
              <a:ext uri="{FF2B5EF4-FFF2-40B4-BE49-F238E27FC236}">
                <a16:creationId xmlns:a16="http://schemas.microsoft.com/office/drawing/2014/main" id="{B659E3E1-0F2E-6D4B-278B-006A50EB4D37}"/>
              </a:ext>
            </a:extLst>
          </p:cNvPr>
          <p:cNvSpPr>
            <a:spLocks noGrp="1"/>
          </p:cNvSpPr>
          <p:nvPr>
            <p:ph idx="1"/>
          </p:nvPr>
        </p:nvSpPr>
        <p:spPr>
          <a:xfrm>
            <a:off x="1097278" y="1832835"/>
            <a:ext cx="10789921" cy="4833438"/>
          </a:xfrm>
        </p:spPr>
        <p:txBody>
          <a:bodyPr>
            <a:normAutofit fontScale="85000" lnSpcReduction="20000"/>
          </a:bodyPr>
          <a:lstStyle/>
          <a:p>
            <a:pPr>
              <a:lnSpc>
                <a:spcPct val="150000"/>
              </a:lnSpc>
            </a:pPr>
            <a:r>
              <a:rPr lang="en-US" sz="2800" dirty="0">
                <a:solidFill>
                  <a:schemeClr val="bg1"/>
                </a:solidFill>
                <a:latin typeface="Century Gothic" panose="020B0502020202020204" pitchFamily="34" charset="0"/>
              </a:rPr>
              <a:t>The F1-score introduces a more flexible approach that can help when faced with datasets containing uneven class distributions.</a:t>
            </a:r>
          </a:p>
          <a:p>
            <a:pPr>
              <a:lnSpc>
                <a:spcPct val="150000"/>
              </a:lnSpc>
            </a:pPr>
            <a:r>
              <a:rPr lang="en-US" sz="2800" dirty="0">
                <a:solidFill>
                  <a:schemeClr val="bg1"/>
                </a:solidFill>
                <a:latin typeface="Century Gothic" panose="020B0502020202020204" pitchFamily="34" charset="0"/>
              </a:rPr>
              <a:t>The F1-score uses the weighted values of precision and recall. It is a weighted average of precision and recall values:</a:t>
            </a:r>
          </a:p>
          <a:p>
            <a:pPr>
              <a:lnSpc>
                <a:spcPct val="150000"/>
              </a:lnSpc>
            </a:pPr>
            <a:r>
              <a:rPr lang="en-US" sz="2800" b="1" dirty="0">
                <a:solidFill>
                  <a:schemeClr val="bg1"/>
                </a:solidFill>
                <a:latin typeface="Century Gothic" panose="020B0502020202020204" pitchFamily="34" charset="0"/>
              </a:rPr>
              <a:t>F1score= 2* (precision * recall)/(precision + recall)</a:t>
            </a:r>
          </a:p>
          <a:p>
            <a:pPr>
              <a:lnSpc>
                <a:spcPct val="150000"/>
              </a:lnSpc>
            </a:pPr>
            <a:endParaRPr lang="en-US" sz="2800" b="1" dirty="0">
              <a:solidFill>
                <a:schemeClr val="bg1"/>
              </a:solidFill>
              <a:latin typeface="Century Gothic" panose="020B0502020202020204" pitchFamily="34" charset="0"/>
            </a:endParaRPr>
          </a:p>
          <a:p>
            <a:pPr>
              <a:lnSpc>
                <a:spcPct val="150000"/>
              </a:lnSpc>
            </a:pPr>
            <a:r>
              <a:rPr lang="en-US" sz="2800" dirty="0">
                <a:solidFill>
                  <a:schemeClr val="bg1"/>
                </a:solidFill>
                <a:latin typeface="Century Gothic" panose="020B0502020202020204" pitchFamily="34" charset="0"/>
              </a:rPr>
              <a:t>In its equation, true </a:t>
            </a:r>
            <a:r>
              <a:rPr lang="en-US" sz="2800" i="1" dirty="0">
                <a:solidFill>
                  <a:schemeClr val="bg1"/>
                </a:solidFill>
                <a:latin typeface="Century Gothic" panose="020B0502020202020204" pitchFamily="34" charset="0"/>
              </a:rPr>
              <a:t>(T)</a:t>
            </a:r>
            <a:r>
              <a:rPr lang="en-US" sz="2800" dirty="0">
                <a:solidFill>
                  <a:schemeClr val="bg1"/>
                </a:solidFill>
                <a:latin typeface="Century Gothic" panose="020B0502020202020204" pitchFamily="34" charset="0"/>
              </a:rPr>
              <a:t> positives </a:t>
            </a:r>
            <a:r>
              <a:rPr lang="en-US" sz="2800" i="1" dirty="0">
                <a:solidFill>
                  <a:schemeClr val="bg1"/>
                </a:solidFill>
                <a:latin typeface="Century Gothic" panose="020B0502020202020204" pitchFamily="34" charset="0"/>
              </a:rPr>
              <a:t>(p)</a:t>
            </a:r>
            <a:r>
              <a:rPr lang="en-US" sz="2800" dirty="0">
                <a:solidFill>
                  <a:schemeClr val="bg1"/>
                </a:solidFill>
                <a:latin typeface="Century Gothic" panose="020B0502020202020204" pitchFamily="34" charset="0"/>
              </a:rPr>
              <a:t>, false </a:t>
            </a:r>
            <a:r>
              <a:rPr lang="en-US" sz="2800" i="1" dirty="0">
                <a:solidFill>
                  <a:schemeClr val="bg1"/>
                </a:solidFill>
                <a:latin typeface="Century Gothic" panose="020B0502020202020204" pitchFamily="34" charset="0"/>
              </a:rPr>
              <a:t>(F)</a:t>
            </a:r>
            <a:r>
              <a:rPr lang="en-US" sz="2800" dirty="0">
                <a:solidFill>
                  <a:schemeClr val="bg1"/>
                </a:solidFill>
                <a:latin typeface="Century Gothic" panose="020B0502020202020204" pitchFamily="34" charset="0"/>
              </a:rPr>
              <a:t> positives </a:t>
            </a:r>
            <a:r>
              <a:rPr lang="en-US" sz="2800" i="1" dirty="0">
                <a:solidFill>
                  <a:schemeClr val="bg1"/>
                </a:solidFill>
                <a:latin typeface="Century Gothic" panose="020B0502020202020204" pitchFamily="34" charset="0"/>
              </a:rPr>
              <a:t>(p), </a:t>
            </a:r>
            <a:r>
              <a:rPr lang="en-US" sz="2800" dirty="0">
                <a:solidFill>
                  <a:schemeClr val="bg1"/>
                </a:solidFill>
                <a:latin typeface="Century Gothic" panose="020B0502020202020204" pitchFamily="34" charset="0"/>
              </a:rPr>
              <a:t>and false </a:t>
            </a:r>
            <a:r>
              <a:rPr lang="en-US" sz="2800" i="1" dirty="0">
                <a:solidFill>
                  <a:schemeClr val="bg1"/>
                </a:solidFill>
                <a:latin typeface="Century Gothic" panose="020B0502020202020204" pitchFamily="34" charset="0"/>
              </a:rPr>
              <a:t>(F)</a:t>
            </a:r>
            <a:r>
              <a:rPr lang="en-US" sz="2800" dirty="0">
                <a:solidFill>
                  <a:schemeClr val="bg1"/>
                </a:solidFill>
                <a:latin typeface="Century Gothic" panose="020B0502020202020204" pitchFamily="34" charset="0"/>
              </a:rPr>
              <a:t> negatives </a:t>
            </a:r>
            <a:r>
              <a:rPr lang="en-US" sz="2800" i="1" dirty="0">
                <a:solidFill>
                  <a:schemeClr val="bg1"/>
                </a:solidFill>
                <a:latin typeface="Century Gothic" panose="020B0502020202020204" pitchFamily="34" charset="0"/>
              </a:rPr>
              <a:t>(n) </a:t>
            </a:r>
            <a:r>
              <a:rPr lang="en-US" sz="2800" dirty="0">
                <a:solidFill>
                  <a:schemeClr val="bg1"/>
                </a:solidFill>
                <a:latin typeface="Century Gothic" panose="020B0502020202020204" pitchFamily="34" charset="0"/>
              </a:rPr>
              <a:t>are plugged into the precision </a:t>
            </a:r>
            <a:r>
              <a:rPr lang="en-US" sz="2800" i="1" dirty="0">
                <a:solidFill>
                  <a:schemeClr val="bg1"/>
                </a:solidFill>
                <a:latin typeface="Century Gothic" panose="020B0502020202020204" pitchFamily="34" charset="0"/>
              </a:rPr>
              <a:t>(P)</a:t>
            </a:r>
            <a:r>
              <a:rPr lang="en-US" sz="2800" dirty="0">
                <a:solidFill>
                  <a:schemeClr val="bg1"/>
                </a:solidFill>
                <a:latin typeface="Century Gothic" panose="020B0502020202020204" pitchFamily="34" charset="0"/>
              </a:rPr>
              <a:t> and recall </a:t>
            </a:r>
            <a:r>
              <a:rPr lang="en-US" sz="2800" i="1" dirty="0">
                <a:solidFill>
                  <a:schemeClr val="bg1"/>
                </a:solidFill>
                <a:latin typeface="Century Gothic" panose="020B0502020202020204" pitchFamily="34" charset="0"/>
              </a:rPr>
              <a:t>(R) </a:t>
            </a:r>
            <a:r>
              <a:rPr lang="en-US" sz="2800" dirty="0">
                <a:solidFill>
                  <a:schemeClr val="bg1"/>
                </a:solidFill>
                <a:latin typeface="Century Gothic" panose="020B0502020202020204" pitchFamily="34" charset="0"/>
              </a:rPr>
              <a:t>equations</a:t>
            </a:r>
          </a:p>
        </p:txBody>
      </p:sp>
      <p:sp>
        <p:nvSpPr>
          <p:cNvPr id="5" name="Footer Placeholder 4">
            <a:extLst>
              <a:ext uri="{FF2B5EF4-FFF2-40B4-BE49-F238E27FC236}">
                <a16:creationId xmlns:a16="http://schemas.microsoft.com/office/drawing/2014/main" id="{335BC987-3536-DEA5-EA8D-3968FD6089D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83C8EB-8CFF-6F8F-483E-E4C037306C2B}"/>
              </a:ext>
            </a:extLst>
          </p:cNvPr>
          <p:cNvSpPr>
            <a:spLocks noGrp="1"/>
          </p:cNvSpPr>
          <p:nvPr>
            <p:ph type="sldNum" sz="quarter" idx="12"/>
          </p:nvPr>
        </p:nvSpPr>
        <p:spPr/>
        <p:txBody>
          <a:bodyPr/>
          <a:lstStyle/>
          <a:p>
            <a:fld id="{7F537688-BEAE-4904-826F-1C1E0645A5D0}" type="slidenum">
              <a:rPr lang="en-US" sz="2000" smtClean="0"/>
              <a:t>232</a:t>
            </a:fld>
            <a:endParaRPr lang="en-US" sz="2000" dirty="0"/>
          </a:p>
        </p:txBody>
      </p:sp>
      <p:sp>
        <p:nvSpPr>
          <p:cNvPr id="8" name="Content Placeholder 2">
            <a:extLst>
              <a:ext uri="{FF2B5EF4-FFF2-40B4-BE49-F238E27FC236}">
                <a16:creationId xmlns:a16="http://schemas.microsoft.com/office/drawing/2014/main" id="{0B24378D-47AE-D276-3CDF-96814CDB4DF2}"/>
              </a:ext>
            </a:extLst>
          </p:cNvPr>
          <p:cNvSpPr txBox="1">
            <a:spLocks/>
          </p:cNvSpPr>
          <p:nvPr/>
        </p:nvSpPr>
        <p:spPr>
          <a:xfrm>
            <a:off x="3334144" y="4716958"/>
            <a:ext cx="2687318" cy="592668"/>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2800" dirty="0">
                <a:solidFill>
                  <a:schemeClr val="bg1"/>
                </a:solidFill>
                <a:latin typeface="Century Gothic" panose="020B0502020202020204" pitchFamily="34" charset="0"/>
              </a:rPr>
              <a:t>The equation is:</a:t>
            </a:r>
          </a:p>
        </p:txBody>
      </p:sp>
      <p:pic>
        <p:nvPicPr>
          <p:cNvPr id="9" name="Picture 8">
            <a:extLst>
              <a:ext uri="{FF2B5EF4-FFF2-40B4-BE49-F238E27FC236}">
                <a16:creationId xmlns:a16="http://schemas.microsoft.com/office/drawing/2014/main" id="{5A54C563-89DF-D067-7FB1-9A110C5F0C7E}"/>
              </a:ext>
            </a:extLst>
          </p:cNvPr>
          <p:cNvPicPr>
            <a:picLocks noChangeAspect="1"/>
          </p:cNvPicPr>
          <p:nvPr/>
        </p:nvPicPr>
        <p:blipFill>
          <a:blip r:embed="rId3"/>
          <a:srcRect l="33565" t="32435" r="47277" b="39538"/>
          <a:stretch/>
        </p:blipFill>
        <p:spPr>
          <a:xfrm>
            <a:off x="8890501" y="3441532"/>
            <a:ext cx="2485305" cy="2045132"/>
          </a:xfrm>
          <a:prstGeom prst="rect">
            <a:avLst/>
          </a:prstGeom>
        </p:spPr>
      </p:pic>
      <p:pic>
        <p:nvPicPr>
          <p:cNvPr id="11" name="Picture 10">
            <a:extLst>
              <a:ext uri="{FF2B5EF4-FFF2-40B4-BE49-F238E27FC236}">
                <a16:creationId xmlns:a16="http://schemas.microsoft.com/office/drawing/2014/main" id="{F846E004-0F16-D980-C78B-9148DB8ECFD2}"/>
              </a:ext>
            </a:extLst>
          </p:cNvPr>
          <p:cNvPicPr>
            <a:picLocks noChangeAspect="1"/>
          </p:cNvPicPr>
          <p:nvPr/>
        </p:nvPicPr>
        <p:blipFill>
          <a:blip r:embed="rId4"/>
          <a:srcRect l="31410" t="29521" r="46758" b="57888"/>
          <a:stretch/>
        </p:blipFill>
        <p:spPr>
          <a:xfrm>
            <a:off x="6126480" y="4581545"/>
            <a:ext cx="2661719" cy="863495"/>
          </a:xfrm>
          <a:prstGeom prst="rect">
            <a:avLst/>
          </a:prstGeom>
        </p:spPr>
      </p:pic>
    </p:spTree>
    <p:extLst>
      <p:ext uri="{BB962C8B-B14F-4D97-AF65-F5344CB8AC3E}">
        <p14:creationId xmlns:p14="http://schemas.microsoft.com/office/powerpoint/2010/main" val="74469504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35B332-7DF4-A5C6-7170-367C0B953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B2562-F548-DEF8-77A4-E4E9381C9882}"/>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Matthews Correlation Coefficient (MCC)</a:t>
            </a:r>
          </a:p>
        </p:txBody>
      </p:sp>
      <p:sp>
        <p:nvSpPr>
          <p:cNvPr id="3" name="Content Placeholder 2">
            <a:extLst>
              <a:ext uri="{FF2B5EF4-FFF2-40B4-BE49-F238E27FC236}">
                <a16:creationId xmlns:a16="http://schemas.microsoft.com/office/drawing/2014/main" id="{7A1991E9-EB1A-41B1-9A25-B3E93A5816EA}"/>
              </a:ext>
            </a:extLst>
          </p:cNvPr>
          <p:cNvSpPr>
            <a:spLocks noGrp="1"/>
          </p:cNvSpPr>
          <p:nvPr>
            <p:ph idx="1"/>
          </p:nvPr>
        </p:nvSpPr>
        <p:spPr>
          <a:xfrm>
            <a:off x="1097280" y="1737360"/>
            <a:ext cx="10789921" cy="4833438"/>
          </a:xfrm>
        </p:spPr>
        <p:txBody>
          <a:bodyPr>
            <a:normAutofit fontScale="70000" lnSpcReduction="20000"/>
          </a:bodyPr>
          <a:lstStyle/>
          <a:p>
            <a:pPr>
              <a:lnSpc>
                <a:spcPct val="150000"/>
              </a:lnSpc>
            </a:pPr>
            <a:r>
              <a:rPr lang="en-US" sz="2800" dirty="0">
                <a:solidFill>
                  <a:schemeClr val="bg1"/>
                </a:solidFill>
                <a:latin typeface="Century Gothic" panose="020B0502020202020204" pitchFamily="34" charset="0"/>
              </a:rPr>
              <a:t>The Matthews Correlation Coefficient (MCC) was initially designed to measure the quality of binary classifications and can be modified to be a multi-class correlation coefficient. </a:t>
            </a:r>
          </a:p>
          <a:p>
            <a:pPr>
              <a:lnSpc>
                <a:spcPct val="150000"/>
              </a:lnSpc>
            </a:pPr>
            <a:r>
              <a:rPr lang="en-US" sz="2800" dirty="0">
                <a:solidFill>
                  <a:schemeClr val="bg1"/>
                </a:solidFill>
                <a:latin typeface="Century Gothic" panose="020B0502020202020204" pitchFamily="34" charset="0"/>
              </a:rPr>
              <a:t>A two-class classification can be made with four probabilities at each prediction:</a:t>
            </a:r>
          </a:p>
          <a:p>
            <a:pPr>
              <a:lnSpc>
                <a:spcPct val="150000"/>
              </a:lnSpc>
            </a:pPr>
            <a:r>
              <a:rPr lang="en-US" sz="2800" dirty="0">
                <a:solidFill>
                  <a:schemeClr val="bg1"/>
                </a:solidFill>
                <a:latin typeface="Century Gothic" panose="020B0502020202020204" pitchFamily="34" charset="0"/>
              </a:rPr>
              <a:t>• TP = True Positive, • TN = True Negative, • FP = False Positive, • FN = False Negative</a:t>
            </a:r>
          </a:p>
          <a:p>
            <a:pPr>
              <a:lnSpc>
                <a:spcPct val="150000"/>
              </a:lnSpc>
            </a:pPr>
            <a:r>
              <a:rPr lang="en-US" sz="2800" dirty="0">
                <a:solidFill>
                  <a:schemeClr val="bg1"/>
                </a:solidFill>
                <a:latin typeface="Century Gothic" panose="020B0502020202020204" pitchFamily="34" charset="0"/>
              </a:rPr>
              <a:t>Brian W. Matthews, a biochemist, designed it in 1975, inspired by his predecessors’ phi function. Since then, it has evolved into various formats such as the following one:</a:t>
            </a:r>
          </a:p>
        </p:txBody>
      </p:sp>
      <p:sp>
        <p:nvSpPr>
          <p:cNvPr id="5" name="Footer Placeholder 4">
            <a:extLst>
              <a:ext uri="{FF2B5EF4-FFF2-40B4-BE49-F238E27FC236}">
                <a16:creationId xmlns:a16="http://schemas.microsoft.com/office/drawing/2014/main" id="{EDF7AB40-0521-1F41-1358-76ECC81391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59C934-E405-6FA6-0E4B-DAAD09C4F590}"/>
              </a:ext>
            </a:extLst>
          </p:cNvPr>
          <p:cNvSpPr>
            <a:spLocks noGrp="1"/>
          </p:cNvSpPr>
          <p:nvPr>
            <p:ph type="sldNum" sz="quarter" idx="12"/>
          </p:nvPr>
        </p:nvSpPr>
        <p:spPr/>
        <p:txBody>
          <a:bodyPr/>
          <a:lstStyle/>
          <a:p>
            <a:fld id="{7F537688-BEAE-4904-826F-1C1E0645A5D0}" type="slidenum">
              <a:rPr lang="en-US" sz="2000" smtClean="0"/>
              <a:t>233</a:t>
            </a:fld>
            <a:endParaRPr lang="en-US" sz="2000" dirty="0"/>
          </a:p>
        </p:txBody>
      </p:sp>
      <p:pic>
        <p:nvPicPr>
          <p:cNvPr id="7" name="Picture 6">
            <a:extLst>
              <a:ext uri="{FF2B5EF4-FFF2-40B4-BE49-F238E27FC236}">
                <a16:creationId xmlns:a16="http://schemas.microsoft.com/office/drawing/2014/main" id="{25FF9325-F6BF-9C9B-DBC4-9C33943FEF1E}"/>
              </a:ext>
            </a:extLst>
          </p:cNvPr>
          <p:cNvPicPr>
            <a:picLocks noChangeAspect="1"/>
          </p:cNvPicPr>
          <p:nvPr/>
        </p:nvPicPr>
        <p:blipFill>
          <a:blip r:embed="rId3"/>
          <a:srcRect l="10693" t="50000" r="26262" b="32673"/>
          <a:stretch/>
        </p:blipFill>
        <p:spPr>
          <a:xfrm>
            <a:off x="45417" y="5182075"/>
            <a:ext cx="7686392" cy="1188267"/>
          </a:xfrm>
          <a:prstGeom prst="rect">
            <a:avLst/>
          </a:prstGeom>
        </p:spPr>
      </p:pic>
      <p:sp>
        <p:nvSpPr>
          <p:cNvPr id="10" name="Content Placeholder 2">
            <a:extLst>
              <a:ext uri="{FF2B5EF4-FFF2-40B4-BE49-F238E27FC236}">
                <a16:creationId xmlns:a16="http://schemas.microsoft.com/office/drawing/2014/main" id="{C5E8EA3D-751C-0D4E-1DC8-218AB06907AD}"/>
              </a:ext>
            </a:extLst>
          </p:cNvPr>
          <p:cNvSpPr txBox="1">
            <a:spLocks/>
          </p:cNvSpPr>
          <p:nvPr/>
        </p:nvSpPr>
        <p:spPr>
          <a:xfrm>
            <a:off x="7731809" y="5074660"/>
            <a:ext cx="4369656" cy="133738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1600" dirty="0">
                <a:solidFill>
                  <a:schemeClr val="bg1"/>
                </a:solidFill>
                <a:latin typeface="Century Gothic" panose="020B0502020202020204" pitchFamily="34" charset="0"/>
              </a:rPr>
              <a:t>The value produced by MCC is between -1 and +1. +1 is the maximum positive value of a prediction. -1 is an inverse prediction. 0 is an average random prediction.</a:t>
            </a:r>
          </a:p>
        </p:txBody>
      </p:sp>
    </p:spTree>
    <p:extLst>
      <p:ext uri="{BB962C8B-B14F-4D97-AF65-F5344CB8AC3E}">
        <p14:creationId xmlns:p14="http://schemas.microsoft.com/office/powerpoint/2010/main" val="309943310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E6088-C1AF-16A2-4320-6D52F69C4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3360B-EE35-3F1E-004D-E106B5BF46CD}"/>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Matthews Correlation Coefficient (MCC)</a:t>
            </a:r>
          </a:p>
        </p:txBody>
      </p:sp>
      <p:sp>
        <p:nvSpPr>
          <p:cNvPr id="3" name="Content Placeholder 2">
            <a:extLst>
              <a:ext uri="{FF2B5EF4-FFF2-40B4-BE49-F238E27FC236}">
                <a16:creationId xmlns:a16="http://schemas.microsoft.com/office/drawing/2014/main" id="{4231D995-B583-51CA-AD2C-BB8340E055FA}"/>
              </a:ext>
            </a:extLst>
          </p:cNvPr>
          <p:cNvSpPr>
            <a:spLocks noGrp="1"/>
          </p:cNvSpPr>
          <p:nvPr>
            <p:ph idx="1"/>
          </p:nvPr>
        </p:nvSpPr>
        <p:spPr>
          <a:xfrm>
            <a:off x="1097280" y="1737360"/>
            <a:ext cx="10789921" cy="4833438"/>
          </a:xfrm>
        </p:spPr>
        <p:txBody>
          <a:bodyPr>
            <a:normAutofit/>
          </a:bodyPr>
          <a:lstStyle/>
          <a:p>
            <a:pPr>
              <a:lnSpc>
                <a:spcPct val="150000"/>
              </a:lnSpc>
            </a:pPr>
            <a:endParaRPr lang="en-US" sz="2400" dirty="0">
              <a:solidFill>
                <a:schemeClr val="bg1"/>
              </a:solidFill>
              <a:latin typeface="Century Gothic" panose="020B0502020202020204" pitchFamily="34" charset="0"/>
            </a:endParaRPr>
          </a:p>
          <a:p>
            <a:pPr>
              <a:lnSpc>
                <a:spcPct val="150000"/>
              </a:lnSpc>
            </a:pPr>
            <a:r>
              <a:rPr lang="en-US" sz="2400" dirty="0">
                <a:solidFill>
                  <a:schemeClr val="bg1"/>
                </a:solidFill>
                <a:latin typeface="Century Gothic" panose="020B0502020202020204" pitchFamily="34" charset="0"/>
              </a:rPr>
              <a:t>The value produced by MCC is between -1 and +1. +1 is the maximum positive value of a prediction. -1 is an inverse prediction. 0 is an average random prediction.</a:t>
            </a:r>
          </a:p>
          <a:p>
            <a:pPr>
              <a:lnSpc>
                <a:spcPct val="150000"/>
              </a:lnSpc>
            </a:pPr>
            <a:r>
              <a:rPr lang="en-US" sz="2400" dirty="0">
                <a:solidFill>
                  <a:schemeClr val="bg1"/>
                </a:solidFill>
                <a:latin typeface="Century Gothic" panose="020B0502020202020204" pitchFamily="34" charset="0"/>
              </a:rPr>
              <a:t>To Use, MCC is imported from </a:t>
            </a:r>
            <a:r>
              <a:rPr lang="en-US" sz="2400" dirty="0" err="1">
                <a:solidFill>
                  <a:schemeClr val="bg1"/>
                </a:solidFill>
                <a:latin typeface="Century Gothic" panose="020B0502020202020204" pitchFamily="34" charset="0"/>
              </a:rPr>
              <a:t>sklearn.metrics</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7CE06C84-21C2-5D08-176E-43CDDE5BED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6A7BB6B-ECE2-D3B3-B059-98DAEC9CB2A9}"/>
              </a:ext>
            </a:extLst>
          </p:cNvPr>
          <p:cNvSpPr>
            <a:spLocks noGrp="1"/>
          </p:cNvSpPr>
          <p:nvPr>
            <p:ph type="sldNum" sz="quarter" idx="12"/>
          </p:nvPr>
        </p:nvSpPr>
        <p:spPr/>
        <p:txBody>
          <a:bodyPr/>
          <a:lstStyle/>
          <a:p>
            <a:fld id="{7F537688-BEAE-4904-826F-1C1E0645A5D0}" type="slidenum">
              <a:rPr lang="en-US" sz="2000" smtClean="0"/>
              <a:t>234</a:t>
            </a:fld>
            <a:endParaRPr lang="en-US" sz="2000" dirty="0"/>
          </a:p>
        </p:txBody>
      </p:sp>
      <p:pic>
        <p:nvPicPr>
          <p:cNvPr id="7" name="Picture 6">
            <a:extLst>
              <a:ext uri="{FF2B5EF4-FFF2-40B4-BE49-F238E27FC236}">
                <a16:creationId xmlns:a16="http://schemas.microsoft.com/office/drawing/2014/main" id="{720D5057-61A6-4C69-262C-00C2483FD9F0}"/>
              </a:ext>
            </a:extLst>
          </p:cNvPr>
          <p:cNvPicPr>
            <a:picLocks noChangeAspect="1"/>
          </p:cNvPicPr>
          <p:nvPr/>
        </p:nvPicPr>
        <p:blipFill>
          <a:blip r:embed="rId3"/>
          <a:srcRect l="10693" t="50000" r="26262" b="32673"/>
          <a:stretch/>
        </p:blipFill>
        <p:spPr>
          <a:xfrm>
            <a:off x="1169708" y="1651714"/>
            <a:ext cx="6435204" cy="994841"/>
          </a:xfrm>
          <a:prstGeom prst="rect">
            <a:avLst/>
          </a:prstGeom>
        </p:spPr>
      </p:pic>
      <p:sp>
        <p:nvSpPr>
          <p:cNvPr id="10" name="Content Placeholder 2">
            <a:extLst>
              <a:ext uri="{FF2B5EF4-FFF2-40B4-BE49-F238E27FC236}">
                <a16:creationId xmlns:a16="http://schemas.microsoft.com/office/drawing/2014/main" id="{FE438697-69FF-0FDA-3BA9-3B5B35A866D5}"/>
              </a:ext>
            </a:extLst>
          </p:cNvPr>
          <p:cNvSpPr txBox="1">
            <a:spLocks/>
          </p:cNvSpPr>
          <p:nvPr/>
        </p:nvSpPr>
        <p:spPr>
          <a:xfrm>
            <a:off x="7731809" y="5074660"/>
            <a:ext cx="4369656" cy="133738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endParaRPr lang="en-US" sz="16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E766278-E633-DEC9-842B-D4B49A3A2991}"/>
              </a:ext>
            </a:extLst>
          </p:cNvPr>
          <p:cNvPicPr>
            <a:picLocks noChangeAspect="1"/>
          </p:cNvPicPr>
          <p:nvPr/>
        </p:nvPicPr>
        <p:blipFill>
          <a:blip r:embed="rId4"/>
          <a:srcRect l="5866" t="35511" r="23441" b="43334"/>
          <a:stretch/>
        </p:blipFill>
        <p:spPr>
          <a:xfrm>
            <a:off x="1169708" y="4961290"/>
            <a:ext cx="8618899" cy="1450757"/>
          </a:xfrm>
          <a:prstGeom prst="rect">
            <a:avLst/>
          </a:prstGeom>
        </p:spPr>
      </p:pic>
    </p:spTree>
    <p:extLst>
      <p:ext uri="{BB962C8B-B14F-4D97-AF65-F5344CB8AC3E}">
        <p14:creationId xmlns:p14="http://schemas.microsoft.com/office/powerpoint/2010/main" val="78232762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C093D58-37B2-6797-CB55-4441AC8C7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024EB-F62D-A69F-9EF6-2ED216DA901A}"/>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Matthews Correlation Coefficient (MCC)</a:t>
            </a:r>
          </a:p>
        </p:txBody>
      </p:sp>
      <p:sp>
        <p:nvSpPr>
          <p:cNvPr id="3" name="Content Placeholder 2">
            <a:extLst>
              <a:ext uri="{FF2B5EF4-FFF2-40B4-BE49-F238E27FC236}">
                <a16:creationId xmlns:a16="http://schemas.microsoft.com/office/drawing/2014/main" id="{16C0E873-4F60-A5EB-C47D-9CC3617B993B}"/>
              </a:ext>
            </a:extLst>
          </p:cNvPr>
          <p:cNvSpPr>
            <a:spLocks noGrp="1"/>
          </p:cNvSpPr>
          <p:nvPr>
            <p:ph idx="1"/>
          </p:nvPr>
        </p:nvSpPr>
        <p:spPr>
          <a:xfrm>
            <a:off x="1097278" y="1832835"/>
            <a:ext cx="10789921" cy="4833438"/>
          </a:xfrm>
        </p:spPr>
        <p:txBody>
          <a:bodyPr>
            <a:normAutofit/>
          </a:bodyPr>
          <a:lstStyle/>
          <a:p>
            <a:pPr>
              <a:lnSpc>
                <a:spcPct val="150000"/>
              </a:lnSpc>
            </a:pPr>
            <a:r>
              <a:rPr lang="en-US" sz="2800" dirty="0">
                <a:solidFill>
                  <a:schemeClr val="bg1"/>
                </a:solidFill>
                <a:latin typeface="Century Gothic" panose="020B0502020202020204" pitchFamily="34" charset="0"/>
              </a:rPr>
              <a:t>MCC computes a measurement with true positives</a:t>
            </a:r>
          </a:p>
          <a:p>
            <a:pPr>
              <a:lnSpc>
                <a:spcPct val="150000"/>
              </a:lnSpc>
            </a:pPr>
            <a:r>
              <a:rPr lang="en-US" sz="2800" dirty="0">
                <a:solidFill>
                  <a:schemeClr val="bg1"/>
                </a:solidFill>
                <a:latin typeface="Century Gothic" panose="020B0502020202020204" pitchFamily="34" charset="0"/>
              </a:rPr>
              <a:t>(TP), true negatives (TN), false positives (FP), and false negatives (FN).</a:t>
            </a:r>
          </a:p>
          <a:p>
            <a:pPr>
              <a:lnSpc>
                <a:spcPct val="150000"/>
              </a:lnSpc>
            </a:pPr>
            <a:r>
              <a:rPr lang="en-US" sz="2800" dirty="0">
                <a:solidFill>
                  <a:schemeClr val="bg1"/>
                </a:solidFill>
                <a:latin typeface="Century Gothic" panose="020B0502020202020204" pitchFamily="34" charset="0"/>
              </a:rPr>
              <a:t>The MCC can be summarized by the following equation:</a:t>
            </a:r>
          </a:p>
        </p:txBody>
      </p:sp>
      <p:sp>
        <p:nvSpPr>
          <p:cNvPr id="5" name="Footer Placeholder 4">
            <a:extLst>
              <a:ext uri="{FF2B5EF4-FFF2-40B4-BE49-F238E27FC236}">
                <a16:creationId xmlns:a16="http://schemas.microsoft.com/office/drawing/2014/main" id="{30F26BEC-13DD-DBD6-102B-48DF85810D6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F2968-A0FC-E06C-28B8-9DC5E600455D}"/>
              </a:ext>
            </a:extLst>
          </p:cNvPr>
          <p:cNvSpPr>
            <a:spLocks noGrp="1"/>
          </p:cNvSpPr>
          <p:nvPr>
            <p:ph type="sldNum" sz="quarter" idx="12"/>
          </p:nvPr>
        </p:nvSpPr>
        <p:spPr/>
        <p:txBody>
          <a:bodyPr/>
          <a:lstStyle/>
          <a:p>
            <a:fld id="{7F537688-BEAE-4904-826F-1C1E0645A5D0}" type="slidenum">
              <a:rPr lang="en-US" sz="2000" smtClean="0"/>
              <a:t>235</a:t>
            </a:fld>
            <a:endParaRPr lang="en-US" sz="2000" dirty="0"/>
          </a:p>
        </p:txBody>
      </p:sp>
      <p:sp>
        <p:nvSpPr>
          <p:cNvPr id="8" name="Content Placeholder 2">
            <a:extLst>
              <a:ext uri="{FF2B5EF4-FFF2-40B4-BE49-F238E27FC236}">
                <a16:creationId xmlns:a16="http://schemas.microsoft.com/office/drawing/2014/main" id="{BC17605A-EA27-2371-75D0-495F589A51E0}"/>
              </a:ext>
            </a:extLst>
          </p:cNvPr>
          <p:cNvSpPr txBox="1">
            <a:spLocks/>
          </p:cNvSpPr>
          <p:nvPr/>
        </p:nvSpPr>
        <p:spPr>
          <a:xfrm>
            <a:off x="3334144" y="4716958"/>
            <a:ext cx="2687318" cy="592668"/>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2800" dirty="0">
                <a:solidFill>
                  <a:schemeClr val="bg1"/>
                </a:solidFill>
                <a:latin typeface="Century Gothic" panose="020B0502020202020204" pitchFamily="34" charset="0"/>
              </a:rPr>
              <a:t>The equation is:</a:t>
            </a:r>
          </a:p>
        </p:txBody>
      </p:sp>
      <p:pic>
        <p:nvPicPr>
          <p:cNvPr id="9" name="Picture 8">
            <a:extLst>
              <a:ext uri="{FF2B5EF4-FFF2-40B4-BE49-F238E27FC236}">
                <a16:creationId xmlns:a16="http://schemas.microsoft.com/office/drawing/2014/main" id="{AF9DC78B-C202-BC10-D66C-1F11830F00DC}"/>
              </a:ext>
            </a:extLst>
          </p:cNvPr>
          <p:cNvPicPr>
            <a:picLocks noChangeAspect="1"/>
          </p:cNvPicPr>
          <p:nvPr/>
        </p:nvPicPr>
        <p:blipFill>
          <a:blip r:embed="rId3"/>
          <a:srcRect l="33565" t="32435" r="47277" b="39538"/>
          <a:stretch/>
        </p:blipFill>
        <p:spPr>
          <a:xfrm>
            <a:off x="8890501" y="3441532"/>
            <a:ext cx="2485305" cy="2045132"/>
          </a:xfrm>
          <a:prstGeom prst="rect">
            <a:avLst/>
          </a:prstGeom>
        </p:spPr>
      </p:pic>
      <p:pic>
        <p:nvPicPr>
          <p:cNvPr id="11" name="Picture 10">
            <a:extLst>
              <a:ext uri="{FF2B5EF4-FFF2-40B4-BE49-F238E27FC236}">
                <a16:creationId xmlns:a16="http://schemas.microsoft.com/office/drawing/2014/main" id="{9241F593-9277-C974-E42A-E53100C8A755}"/>
              </a:ext>
            </a:extLst>
          </p:cNvPr>
          <p:cNvPicPr>
            <a:picLocks noChangeAspect="1"/>
          </p:cNvPicPr>
          <p:nvPr/>
        </p:nvPicPr>
        <p:blipFill>
          <a:blip r:embed="rId4"/>
          <a:srcRect l="31410" t="29521" r="46758" b="57888"/>
          <a:stretch/>
        </p:blipFill>
        <p:spPr>
          <a:xfrm>
            <a:off x="6126480" y="4581545"/>
            <a:ext cx="2661719" cy="863495"/>
          </a:xfrm>
          <a:prstGeom prst="rect">
            <a:avLst/>
          </a:prstGeom>
        </p:spPr>
      </p:pic>
    </p:spTree>
    <p:extLst>
      <p:ext uri="{BB962C8B-B14F-4D97-AF65-F5344CB8AC3E}">
        <p14:creationId xmlns:p14="http://schemas.microsoft.com/office/powerpoint/2010/main" val="36032881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149DAA-7FDC-D61A-5F1F-9826E7A13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4EA021-8B87-0542-3E36-B7E8A4F5FD76}"/>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Links to materials:</a:t>
            </a:r>
          </a:p>
        </p:txBody>
      </p:sp>
      <p:sp>
        <p:nvSpPr>
          <p:cNvPr id="3" name="Content Placeholder 2">
            <a:extLst>
              <a:ext uri="{FF2B5EF4-FFF2-40B4-BE49-F238E27FC236}">
                <a16:creationId xmlns:a16="http://schemas.microsoft.com/office/drawing/2014/main" id="{045DAB52-702C-6C4B-64D8-C7752510BE17}"/>
              </a:ext>
            </a:extLst>
          </p:cNvPr>
          <p:cNvSpPr>
            <a:spLocks noGrp="1"/>
          </p:cNvSpPr>
          <p:nvPr>
            <p:ph idx="1"/>
          </p:nvPr>
        </p:nvSpPr>
        <p:spPr>
          <a:xfrm>
            <a:off x="1097278" y="1832835"/>
            <a:ext cx="10789921" cy="4833438"/>
          </a:xfrm>
        </p:spPr>
        <p:txBody>
          <a:bodyPr>
            <a:normAutofit/>
          </a:bodyPr>
          <a:lstStyle/>
          <a:p>
            <a:pPr>
              <a:lnSpc>
                <a:spcPct val="150000"/>
              </a:lnSpc>
            </a:pPr>
            <a:r>
              <a:rPr lang="en-US" sz="1400" dirty="0">
                <a:solidFill>
                  <a:schemeClr val="bg1"/>
                </a:solidFill>
                <a:latin typeface="Century Gothic" panose="020B0502020202020204" pitchFamily="34" charset="0"/>
                <a:hlinkClick r:id="rId3"/>
              </a:rPr>
              <a:t>https://jalammar.github.io/illustrated-transformer/</a:t>
            </a:r>
            <a:endParaRPr lang="en-US" sz="1400" dirty="0">
              <a:solidFill>
                <a:schemeClr val="bg1"/>
              </a:solidFill>
              <a:latin typeface="Century Gothic" panose="020B0502020202020204" pitchFamily="34" charset="0"/>
            </a:endParaRPr>
          </a:p>
          <a:p>
            <a:pPr>
              <a:lnSpc>
                <a:spcPct val="150000"/>
              </a:lnSpc>
            </a:pPr>
            <a:r>
              <a:rPr lang="en-US" sz="1400" dirty="0">
                <a:solidFill>
                  <a:schemeClr val="bg1"/>
                </a:solidFill>
                <a:latin typeface="Century Gothic" panose="020B0502020202020204" pitchFamily="34" charset="0"/>
              </a:rPr>
              <a:t>Hands-On Large Language Models: Language Understanding and Generation</a:t>
            </a:r>
            <a:r>
              <a:rPr lang="en-US" sz="1400" dirty="0">
                <a:solidFill>
                  <a:schemeClr val="bg1"/>
                </a:solidFill>
                <a:latin typeface="Century Gothic" panose="020B0502020202020204" pitchFamily="34" charset="0"/>
                <a:hlinkClick r:id="rId4"/>
              </a:rPr>
              <a:t>: https://www.amazon.com/Hands-Large-Language-Models-Understanding/dp/1098150961</a:t>
            </a:r>
            <a:endParaRPr lang="en-US" sz="1400" dirty="0">
              <a:solidFill>
                <a:schemeClr val="bg1"/>
              </a:solidFill>
              <a:latin typeface="Century Gothic" panose="020B0502020202020204" pitchFamily="34" charset="0"/>
            </a:endParaRPr>
          </a:p>
          <a:p>
            <a:pPr>
              <a:lnSpc>
                <a:spcPct val="150000"/>
              </a:lnSpc>
            </a:pPr>
            <a:r>
              <a:rPr lang="en-US" sz="1400" dirty="0">
                <a:solidFill>
                  <a:schemeClr val="bg1"/>
                </a:solidFill>
                <a:latin typeface="Century Gothic" panose="020B0502020202020204" pitchFamily="34" charset="0"/>
                <a:hlinkClick r:id="rId5"/>
              </a:rPr>
              <a:t>https://www.deeplearning.ai/short-courses/how-transformer-llms-work/?utm_campaign=handsonllm-launch&amp;utm_medium=partner</a:t>
            </a:r>
            <a:endParaRPr lang="en-US" sz="1400" dirty="0">
              <a:solidFill>
                <a:schemeClr val="bg1"/>
              </a:solidFill>
              <a:latin typeface="Century Gothic" panose="020B0502020202020204" pitchFamily="34" charset="0"/>
            </a:endParaRPr>
          </a:p>
          <a:p>
            <a:pPr>
              <a:lnSpc>
                <a:spcPct val="150000"/>
              </a:lnSpc>
            </a:pPr>
            <a:endParaRPr lang="en-US" sz="1400" dirty="0">
              <a:solidFill>
                <a:schemeClr val="bg1"/>
              </a:solidFill>
              <a:latin typeface="Century Gothic" panose="020B0502020202020204" pitchFamily="34" charset="0"/>
            </a:endParaRPr>
          </a:p>
          <a:p>
            <a:pPr>
              <a:lnSpc>
                <a:spcPct val="150000"/>
              </a:lnSpc>
            </a:pPr>
            <a:endParaRPr lang="en-US" sz="1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2CDBEBF-D79F-0B9F-090D-EFE73957DE5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6341E-F495-0025-07AE-243D255F0FEF}"/>
              </a:ext>
            </a:extLst>
          </p:cNvPr>
          <p:cNvSpPr>
            <a:spLocks noGrp="1"/>
          </p:cNvSpPr>
          <p:nvPr>
            <p:ph type="sldNum" sz="quarter" idx="12"/>
          </p:nvPr>
        </p:nvSpPr>
        <p:spPr/>
        <p:txBody>
          <a:bodyPr/>
          <a:lstStyle/>
          <a:p>
            <a:fld id="{7F537688-BEAE-4904-826F-1C1E0645A5D0}" type="slidenum">
              <a:rPr lang="en-US" sz="2000" smtClean="0"/>
              <a:t>236</a:t>
            </a:fld>
            <a:endParaRPr lang="en-US" sz="2000" dirty="0"/>
          </a:p>
        </p:txBody>
      </p:sp>
    </p:spTree>
    <p:extLst>
      <p:ext uri="{BB962C8B-B14F-4D97-AF65-F5344CB8AC3E}">
        <p14:creationId xmlns:p14="http://schemas.microsoft.com/office/powerpoint/2010/main" val="12250489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7FB7A4-667A-4B7C-D3D5-E18E5B352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77803B-D8BC-717D-D9FF-E3B41B5B2EDC}"/>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ANSWERS</a:t>
            </a:r>
          </a:p>
        </p:txBody>
      </p:sp>
      <p:sp>
        <p:nvSpPr>
          <p:cNvPr id="5" name="Footer Placeholder 4">
            <a:extLst>
              <a:ext uri="{FF2B5EF4-FFF2-40B4-BE49-F238E27FC236}">
                <a16:creationId xmlns:a16="http://schemas.microsoft.com/office/drawing/2014/main" id="{7FCAE77A-75FD-215F-F886-4777A2A2E3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1D1BDD8-9CAC-3A46-6156-A95A341C5D0B}"/>
              </a:ext>
            </a:extLst>
          </p:cNvPr>
          <p:cNvSpPr>
            <a:spLocks noGrp="1"/>
          </p:cNvSpPr>
          <p:nvPr>
            <p:ph type="sldNum" sz="quarter" idx="12"/>
          </p:nvPr>
        </p:nvSpPr>
        <p:spPr/>
        <p:txBody>
          <a:bodyPr/>
          <a:lstStyle/>
          <a:p>
            <a:fld id="{7F537688-BEAE-4904-826F-1C1E0645A5D0}" type="slidenum">
              <a:rPr lang="en-US" sz="2000" smtClean="0"/>
              <a:t>237</a:t>
            </a:fld>
            <a:endParaRPr lang="en-US" sz="2000" dirty="0"/>
          </a:p>
        </p:txBody>
      </p:sp>
      <p:sp>
        <p:nvSpPr>
          <p:cNvPr id="4" name="Content Placeholder 2">
            <a:extLst>
              <a:ext uri="{FF2B5EF4-FFF2-40B4-BE49-F238E27FC236}">
                <a16:creationId xmlns:a16="http://schemas.microsoft.com/office/drawing/2014/main" id="{1813D9B8-8BFD-D0B3-5E4E-5CBBF451F70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F4B1C1F1-BA38-826F-C521-3CDA7DA560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442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5F0BCB-19BE-A535-D560-B7B846B54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96C85-B2C5-61B7-64F0-2426E21DD48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a:t>
            </a:r>
          </a:p>
        </p:txBody>
      </p:sp>
      <p:sp>
        <p:nvSpPr>
          <p:cNvPr id="5" name="Footer Placeholder 4">
            <a:extLst>
              <a:ext uri="{FF2B5EF4-FFF2-40B4-BE49-F238E27FC236}">
                <a16:creationId xmlns:a16="http://schemas.microsoft.com/office/drawing/2014/main" id="{0591E922-305D-3739-62F8-BC6CE67E1A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9CF26E8-21BC-ED31-87F9-F3F6343F6C77}"/>
              </a:ext>
            </a:extLst>
          </p:cNvPr>
          <p:cNvSpPr>
            <a:spLocks noGrp="1"/>
          </p:cNvSpPr>
          <p:nvPr>
            <p:ph type="sldNum" sz="quarter" idx="12"/>
          </p:nvPr>
        </p:nvSpPr>
        <p:spPr/>
        <p:txBody>
          <a:bodyPr/>
          <a:lstStyle/>
          <a:p>
            <a:fld id="{7F537688-BEAE-4904-826F-1C1E0645A5D0}" type="slidenum">
              <a:rPr lang="en-US" sz="2000" smtClean="0"/>
              <a:t>238</a:t>
            </a:fld>
            <a:endParaRPr lang="en-US" sz="2000" dirty="0"/>
          </a:p>
        </p:txBody>
      </p:sp>
      <p:sp>
        <p:nvSpPr>
          <p:cNvPr id="4" name="Content Placeholder 2">
            <a:extLst>
              <a:ext uri="{FF2B5EF4-FFF2-40B4-BE49-F238E27FC236}">
                <a16:creationId xmlns:a16="http://schemas.microsoft.com/office/drawing/2014/main" id="{900BE1A7-0D44-7D61-6EF4-39B5729E7AF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4193DAA-81AB-C5E8-50DF-11AB8915B65F}"/>
              </a:ext>
            </a:extLst>
          </p:cNvPr>
          <p:cNvSpPr>
            <a:spLocks noGrp="1"/>
          </p:cNvSpPr>
          <p:nvPr>
            <p:ph idx="1"/>
          </p:nvPr>
        </p:nvSpPr>
        <p:spPr/>
        <p:txBody>
          <a:bodyPr>
            <a:normAutofit/>
          </a:bodyPr>
          <a:lstStyle/>
          <a:p>
            <a:pPr algn="ctr"/>
            <a:r>
              <a:rPr lang="en-US" sz="2800" b="1" dirty="0">
                <a:solidFill>
                  <a:schemeClr val="bg1"/>
                </a:solidFill>
                <a:latin typeface="Century Gothic" panose="020B0502020202020204" pitchFamily="34" charset="0"/>
              </a:rPr>
              <a:t>PRACTICE AND ATTEND OTHER SESSIONS ON </a:t>
            </a:r>
          </a:p>
          <a:p>
            <a:pPr algn="ctr"/>
            <a:r>
              <a:rPr lang="en-US" sz="2800" b="1" dirty="0">
                <a:solidFill>
                  <a:schemeClr val="bg1"/>
                </a:solidFill>
                <a:latin typeface="Century Gothic" panose="020B0502020202020204" pitchFamily="34" charset="0"/>
              </a:rPr>
              <a:t>Model Development and Deployment</a:t>
            </a:r>
          </a:p>
        </p:txBody>
      </p:sp>
    </p:spTree>
    <p:extLst>
      <p:ext uri="{BB962C8B-B14F-4D97-AF65-F5344CB8AC3E}">
        <p14:creationId xmlns:p14="http://schemas.microsoft.com/office/powerpoint/2010/main" val="26923698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ADA9F4-D876-589D-836C-3944E81C5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866AA-5974-4508-96A0-E572E0B81DD8}"/>
              </a:ext>
            </a:extLst>
          </p:cNvPr>
          <p:cNvSpPr>
            <a:spLocks noGrp="1"/>
          </p:cNvSpPr>
          <p:nvPr>
            <p:ph type="title"/>
          </p:nvPr>
        </p:nvSpPr>
        <p:spPr/>
        <p:txBody>
          <a:bodyPr/>
          <a:lstStyle/>
          <a:p>
            <a:r>
              <a:rPr lang="en-US" dirty="0">
                <a:solidFill>
                  <a:schemeClr val="accent1"/>
                </a:solidFill>
              </a:rPr>
              <a:t>Attribution &amp; Acknowledgment</a:t>
            </a:r>
            <a:endParaRPr lang="en-US" dirty="0">
              <a:solidFill>
                <a:schemeClr val="accent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554A67D-9D62-5571-3518-14C51233C67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F8A6E64-7C9A-04E2-EC03-01B51218F3E1}"/>
              </a:ext>
            </a:extLst>
          </p:cNvPr>
          <p:cNvSpPr>
            <a:spLocks noGrp="1"/>
          </p:cNvSpPr>
          <p:nvPr>
            <p:ph type="sldNum" sz="quarter" idx="12"/>
          </p:nvPr>
        </p:nvSpPr>
        <p:spPr/>
        <p:txBody>
          <a:bodyPr/>
          <a:lstStyle/>
          <a:p>
            <a:fld id="{7F537688-BEAE-4904-826F-1C1E0645A5D0}" type="slidenum">
              <a:rPr lang="en-US" sz="2000" smtClean="0"/>
              <a:t>239</a:t>
            </a:fld>
            <a:endParaRPr lang="en-US" sz="2000" dirty="0"/>
          </a:p>
        </p:txBody>
      </p:sp>
      <p:sp>
        <p:nvSpPr>
          <p:cNvPr id="4" name="Content Placeholder 2">
            <a:extLst>
              <a:ext uri="{FF2B5EF4-FFF2-40B4-BE49-F238E27FC236}">
                <a16:creationId xmlns:a16="http://schemas.microsoft.com/office/drawing/2014/main" id="{5F81B50E-E2E3-E595-D57A-941B6121C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9009493-816C-AC98-3DC6-C127A57667C3}"/>
              </a:ext>
            </a:extLst>
          </p:cNvPr>
          <p:cNvSpPr>
            <a:spLocks noGrp="1"/>
          </p:cNvSpPr>
          <p:nvPr>
            <p:ph idx="1"/>
          </p:nvPr>
        </p:nvSpPr>
        <p:spPr/>
        <p:txBody>
          <a:bodyPr>
            <a:normAutofit fontScale="92500" lnSpcReduction="20000"/>
          </a:bodyPr>
          <a:lstStyle/>
          <a:p>
            <a:pPr algn="just">
              <a:lnSpc>
                <a:spcPct val="150000"/>
              </a:lnSpc>
            </a:pPr>
            <a:r>
              <a:rPr lang="en-US" sz="2800" dirty="0">
                <a:solidFill>
                  <a:schemeClr val="bg1"/>
                </a:solidFill>
                <a:latin typeface="Century Gothic" panose="020B0502020202020204" pitchFamily="34" charset="0"/>
              </a:rPr>
              <a:t>While diligent effort has been made to attribute sources, some content and images within this presentation may be the property of others. This presentation is for educational use and does not claim ownership of all materials.</a:t>
            </a:r>
          </a:p>
          <a:p>
            <a:pPr algn="just">
              <a:lnSpc>
                <a:spcPct val="150000"/>
              </a:lnSpc>
            </a:pPr>
            <a:r>
              <a:rPr lang="en-US" sz="2800" dirty="0">
                <a:solidFill>
                  <a:schemeClr val="bg1"/>
                </a:solidFill>
                <a:latin typeface="Century Gothic" panose="020B0502020202020204" pitchFamily="34" charset="0"/>
              </a:rPr>
              <a:t>i.e.:</a:t>
            </a:r>
          </a:p>
          <a:p>
            <a:pPr algn="just">
              <a:lnSpc>
                <a:spcPct val="150000"/>
              </a:lnSpc>
            </a:pPr>
            <a:r>
              <a:rPr lang="en-US" sz="2800" dirty="0">
                <a:solidFill>
                  <a:schemeClr val="bg1"/>
                </a:solidFill>
                <a:latin typeface="Century Gothic" panose="020B0502020202020204" pitchFamily="34" charset="0"/>
              </a:rPr>
              <a:t>A few things in here might be someone else’s. I am ONLY using them to teach, and I respect the original creators</a:t>
            </a:r>
          </a:p>
        </p:txBody>
      </p:sp>
    </p:spTree>
    <p:extLst>
      <p:ext uri="{BB962C8B-B14F-4D97-AF65-F5344CB8AC3E}">
        <p14:creationId xmlns:p14="http://schemas.microsoft.com/office/powerpoint/2010/main" val="4067166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ACEDB4E-98C4-87E4-9E93-5CEE9CCBD9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45623-C7BC-E176-D87A-688CC6EF6F46}"/>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CABFBE2D-B85E-BA43-B2C0-DA0DF57F55FC}"/>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45139BF-31AF-2DF0-773A-43F28A466387}"/>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C5D429F6-78E8-6929-95D0-A519491C352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92C9D6E-1020-7DDC-1737-0DA1AE46D280}"/>
              </a:ext>
            </a:extLst>
          </p:cNvPr>
          <p:cNvSpPr>
            <a:spLocks noGrp="1"/>
          </p:cNvSpPr>
          <p:nvPr>
            <p:ph type="sldNum" sz="quarter" idx="12"/>
          </p:nvPr>
        </p:nvSpPr>
        <p:spPr/>
        <p:txBody>
          <a:bodyPr/>
          <a:lstStyle/>
          <a:p>
            <a:fld id="{7F537688-BEAE-4904-826F-1C1E0645A5D0}" type="slidenum">
              <a:rPr lang="en-US" sz="1800" smtClean="0"/>
              <a:t>240</a:t>
            </a:fld>
            <a:endParaRPr lang="en-US" sz="1800" dirty="0"/>
          </a:p>
        </p:txBody>
      </p:sp>
      <p:sp>
        <p:nvSpPr>
          <p:cNvPr id="4" name="TextBox 3">
            <a:extLst>
              <a:ext uri="{FF2B5EF4-FFF2-40B4-BE49-F238E27FC236}">
                <a16:creationId xmlns:a16="http://schemas.microsoft.com/office/drawing/2014/main" id="{6077EE60-04BC-C1F8-A18F-96C137B50375}"/>
              </a:ext>
            </a:extLst>
          </p:cNvPr>
          <p:cNvSpPr txBox="1"/>
          <p:nvPr/>
        </p:nvSpPr>
        <p:spPr>
          <a:xfrm>
            <a:off x="5631255" y="4523895"/>
            <a:ext cx="6247261" cy="1746632"/>
          </a:xfrm>
          <a:prstGeom prst="rect">
            <a:avLst/>
          </a:prstGeom>
          <a:noFill/>
        </p:spPr>
        <p:txBody>
          <a:bodyPr wrap="square">
            <a:spAutoFit/>
          </a:bodyPr>
          <a:lstStyle/>
          <a:p>
            <a:pPr algn="ctr">
              <a:lnSpc>
                <a:spcPts val="4305"/>
              </a:lnSpc>
            </a:pPr>
            <a:r>
              <a:rPr lang="en-US" sz="3200" b="1" spc="65" dirty="0">
                <a:solidFill>
                  <a:srgbClr val="FFFFFF"/>
                </a:solidFill>
                <a:latin typeface="Bradley Hand ITC" panose="03070402050302030203" pitchFamily="66" charset="0"/>
                <a:cs typeface="Arial"/>
              </a:rPr>
              <a:t>Next Class should be on LLM and it’s advanced techniques  and Model Deployment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2331133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933ABA-202D-5BCF-EDA7-B005D99AE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A9EDD-DB2B-3E01-725C-C1D3D0399FA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HANDS-ON: BULDING AN NLP PROJECT</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099A947-9A03-A18F-B385-C574345673C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B429137C-5093-1D8D-AA76-A7FD420B1E66}"/>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5</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31758662-3553-14BD-7E62-90BE35869B9F}"/>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60A4B17F-2E95-F474-9925-855A997DB5A0}"/>
              </a:ext>
            </a:extLst>
          </p:cNvPr>
          <p:cNvSpPr>
            <a:spLocks noGrp="1"/>
          </p:cNvSpPr>
          <p:nvPr>
            <p:ph type="sldNum" sz="quarter" idx="12"/>
          </p:nvPr>
        </p:nvSpPr>
        <p:spPr/>
        <p:txBody>
          <a:bodyPr/>
          <a:lstStyle/>
          <a:p>
            <a:fld id="{7F537688-BEAE-4904-826F-1C1E0645A5D0}" type="slidenum">
              <a:rPr lang="en-US" sz="1800" smtClean="0"/>
              <a:t>241</a:t>
            </a:fld>
            <a:endParaRPr lang="en-US" sz="1800" dirty="0"/>
          </a:p>
        </p:txBody>
      </p:sp>
      <p:sp>
        <p:nvSpPr>
          <p:cNvPr id="4" name="TextBox 3">
            <a:extLst>
              <a:ext uri="{FF2B5EF4-FFF2-40B4-BE49-F238E27FC236}">
                <a16:creationId xmlns:a16="http://schemas.microsoft.com/office/drawing/2014/main" id="{2DEA0E32-FFB9-1C60-4B08-CE2761BBDD4D}"/>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1F0A0A8C-FE23-63E2-B771-F82A9117596C}"/>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April,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2896397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9A0D1B1-7258-1966-1290-EA43A517B5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B690F-99CD-1CE3-82F0-C7EC118C474A}"/>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DB7C2442-7690-9A63-CC36-DEDF8F91BAF6}"/>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FFD4345D-F8B3-A635-541B-B6B482DD843D}"/>
              </a:ext>
            </a:extLst>
          </p:cNvPr>
          <p:cNvSpPr txBox="1"/>
          <p:nvPr/>
        </p:nvSpPr>
        <p:spPr>
          <a:xfrm rot="21321536">
            <a:off x="8539803" y="5191092"/>
            <a:ext cx="1995736" cy="598241"/>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Project Class</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5CBB0301-4DAE-BDF8-0D3C-0827FA4B45C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34169C6C-D439-F425-8F34-93ADD0D8BF1B}"/>
              </a:ext>
            </a:extLst>
          </p:cNvPr>
          <p:cNvSpPr>
            <a:spLocks noGrp="1"/>
          </p:cNvSpPr>
          <p:nvPr>
            <p:ph type="sldNum" sz="quarter" idx="12"/>
          </p:nvPr>
        </p:nvSpPr>
        <p:spPr/>
        <p:txBody>
          <a:bodyPr/>
          <a:lstStyle/>
          <a:p>
            <a:fld id="{7F537688-BEAE-4904-826F-1C1E0645A5D0}" type="slidenum">
              <a:rPr lang="en-US" sz="2000" smtClean="0"/>
              <a:t>242</a:t>
            </a:fld>
            <a:endParaRPr lang="en-US" sz="2000" dirty="0"/>
          </a:p>
        </p:txBody>
      </p:sp>
    </p:spTree>
    <p:extLst>
      <p:ext uri="{BB962C8B-B14F-4D97-AF65-F5344CB8AC3E}">
        <p14:creationId xmlns:p14="http://schemas.microsoft.com/office/powerpoint/2010/main" val="41466862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78647B-89D4-5DBA-6EE8-1E8041D0F6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478DB-292A-B773-1819-3C2CFC8956B5}"/>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BAC2CDF-95C7-688C-E0C8-5D1A68D9F075}"/>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fourth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37C59C4-E101-CD2A-76DA-A68FFEBA9703}"/>
              </a:ext>
            </a:extLst>
          </p:cNvPr>
          <p:cNvSpPr txBox="1"/>
          <p:nvPr/>
        </p:nvSpPr>
        <p:spPr>
          <a:xfrm rot="21321536">
            <a:off x="5752289" y="4930164"/>
            <a:ext cx="6096000" cy="598241"/>
          </a:xfrm>
          <a:prstGeom prst="rect">
            <a:avLst/>
          </a:prstGeom>
          <a:noFill/>
        </p:spPr>
        <p:txBody>
          <a:bodyPr wrap="square">
            <a:spAutoFit/>
          </a:bodyPr>
          <a:lstStyle/>
          <a:p>
            <a:pPr algn="ctr">
              <a:lnSpc>
                <a:spcPts val="4305"/>
              </a:lnSpc>
            </a:pPr>
            <a:r>
              <a:rPr lang="en-US" sz="2400" b="1" spc="65" dirty="0" err="1">
                <a:solidFill>
                  <a:srgbClr val="FFFFFF"/>
                </a:solidFill>
                <a:latin typeface="Bradley Hand ITC" panose="03070402050302030203" pitchFamily="66" charset="0"/>
                <a:cs typeface="Arial"/>
              </a:rPr>
              <a:t>Yuppppp</a:t>
            </a:r>
            <a:r>
              <a:rPr lang="en-US" sz="2400" b="1" spc="65" dirty="0">
                <a:solidFill>
                  <a:srgbClr val="FFFFFF"/>
                </a:solidFill>
                <a:latin typeface="Bradley Hand ITC" panose="03070402050302030203" pitchFamily="66" charset="0"/>
                <a:cs typeface="Arial"/>
              </a:rPr>
              <a:t>, Last Class</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262CF90B-55A3-16E7-9D2C-C17A39CAF461}"/>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02F8C3BB-9AAA-0A56-9F6D-94504C81718A}"/>
              </a:ext>
            </a:extLst>
          </p:cNvPr>
          <p:cNvSpPr>
            <a:spLocks noGrp="1"/>
          </p:cNvSpPr>
          <p:nvPr>
            <p:ph type="sldNum" sz="quarter" idx="12"/>
          </p:nvPr>
        </p:nvSpPr>
        <p:spPr/>
        <p:txBody>
          <a:bodyPr/>
          <a:lstStyle/>
          <a:p>
            <a:fld id="{7F537688-BEAE-4904-826F-1C1E0645A5D0}" type="slidenum">
              <a:rPr lang="en-US" sz="2000" smtClean="0"/>
              <a:t>243</a:t>
            </a:fld>
            <a:endParaRPr lang="en-US" sz="2000" dirty="0"/>
          </a:p>
        </p:txBody>
      </p:sp>
    </p:spTree>
    <p:extLst>
      <p:ext uri="{BB962C8B-B14F-4D97-AF65-F5344CB8AC3E}">
        <p14:creationId xmlns:p14="http://schemas.microsoft.com/office/powerpoint/2010/main" val="9692914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2014CD-1DEC-D420-351C-B372D078C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283022-4E5C-E8A7-EB09-5666C5837D9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784CCA42-019A-704A-D012-EE131D15A84B}"/>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67FCAF2B-767B-2DF8-8B47-71F9A99D2B3B}"/>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281217A0-606D-2FD3-EDA0-9546564F53E8}"/>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FFDA6C31-8693-67DE-C5FD-ECC6C817B3B4}"/>
              </a:ext>
            </a:extLst>
          </p:cNvPr>
          <p:cNvSpPr>
            <a:spLocks noGrp="1"/>
          </p:cNvSpPr>
          <p:nvPr>
            <p:ph type="sldNum" sz="quarter" idx="12"/>
          </p:nvPr>
        </p:nvSpPr>
        <p:spPr/>
        <p:txBody>
          <a:bodyPr/>
          <a:lstStyle/>
          <a:p>
            <a:fld id="{7F537688-BEAE-4904-826F-1C1E0645A5D0}" type="slidenum">
              <a:rPr lang="en-US" sz="2000" smtClean="0"/>
              <a:t>244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BC7F68BC-1E86-9AB1-F00D-212ED5182D8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60258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A92575-6451-EA15-7772-BD91FF89B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792A89-57C8-627D-593F-DF244C11505D}"/>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0F87DF00-39FB-6EEC-E6D8-C6040093E379}"/>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B3537719-ED82-B801-1273-A4AA7C50200D}"/>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BAD4ABEF-D0E1-62B4-A737-777440CA6C8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B1F7E64F-B25E-C5E5-AA60-AB2CFD79EEC1}"/>
              </a:ext>
            </a:extLst>
          </p:cNvPr>
          <p:cNvSpPr>
            <a:spLocks noGrp="1"/>
          </p:cNvSpPr>
          <p:nvPr>
            <p:ph type="sldNum" sz="quarter" idx="12"/>
          </p:nvPr>
        </p:nvSpPr>
        <p:spPr/>
        <p:txBody>
          <a:bodyPr/>
          <a:lstStyle/>
          <a:p>
            <a:fld id="{7F537688-BEAE-4904-826F-1C1E0645A5D0}" type="slidenum">
              <a:rPr lang="en-US" sz="2000" smtClean="0"/>
              <a:t>245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91F5338E-F9D6-E18F-0C24-FEC5AAB19AB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DD0BE8-2FA4-2C25-83A0-1D51C601737E}"/>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36091867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2D175F-25A2-C1BA-7091-8056130FA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4F06D9-E1DF-F82D-A0D5-52A2DDB625D9}"/>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6FDDF49F-3E00-7B20-7C8C-CE82386511CB}"/>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3038A6-6528-227F-3196-B32CBD3613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61C9AEC-E6FA-4AFB-446D-C94DA6B55028}"/>
              </a:ext>
            </a:extLst>
          </p:cNvPr>
          <p:cNvSpPr>
            <a:spLocks noGrp="1"/>
          </p:cNvSpPr>
          <p:nvPr>
            <p:ph type="sldNum" sz="quarter" idx="12"/>
          </p:nvPr>
        </p:nvSpPr>
        <p:spPr/>
        <p:txBody>
          <a:bodyPr/>
          <a:lstStyle/>
          <a:p>
            <a:fld id="{7F537688-BEAE-4904-826F-1C1E0645A5D0}" type="slidenum">
              <a:rPr lang="en-US" sz="2000" smtClean="0"/>
              <a:t>246</a:t>
            </a:fld>
            <a:endParaRPr lang="en-US" sz="2000" dirty="0"/>
          </a:p>
        </p:txBody>
      </p:sp>
      <p:sp>
        <p:nvSpPr>
          <p:cNvPr id="7" name="TextBox 6">
            <a:extLst>
              <a:ext uri="{FF2B5EF4-FFF2-40B4-BE49-F238E27FC236}">
                <a16:creationId xmlns:a16="http://schemas.microsoft.com/office/drawing/2014/main" id="{91E4D194-5FC0-C028-D2A1-10583F305B02}"/>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DA14F7F5-1B64-0E64-27DF-83FF2AA5422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091BFBB3-1E1D-F516-FCCB-08E93BDD7B85}"/>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71480C6C-6D1B-3E06-FE73-5DC794B9B3B8}"/>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79172A90-963B-D8B6-D7F8-C97B927AA504}"/>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8147074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C15B1F5-BDBE-6A2D-1431-CD319909A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2505C7-F97E-E1A4-9CB6-F43A2DC905C7}"/>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8EA3A12E-B607-34C0-AAB5-F24B3632A0B1}"/>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48C61CF3-5F68-7251-BA33-9DB163A24DD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151604-5DFF-34B8-A83A-7736E6201457}"/>
              </a:ext>
            </a:extLst>
          </p:cNvPr>
          <p:cNvSpPr>
            <a:spLocks noGrp="1"/>
          </p:cNvSpPr>
          <p:nvPr>
            <p:ph type="sldNum" sz="quarter" idx="12"/>
          </p:nvPr>
        </p:nvSpPr>
        <p:spPr/>
        <p:txBody>
          <a:bodyPr/>
          <a:lstStyle/>
          <a:p>
            <a:fld id="{7F537688-BEAE-4904-826F-1C1E0645A5D0}" type="slidenum">
              <a:rPr lang="en-US" sz="2000" smtClean="0"/>
              <a:t>247</a:t>
            </a:fld>
            <a:endParaRPr lang="en-US" sz="2000" dirty="0"/>
          </a:p>
        </p:txBody>
      </p:sp>
      <p:sp>
        <p:nvSpPr>
          <p:cNvPr id="4" name="TextBox 3">
            <a:extLst>
              <a:ext uri="{FF2B5EF4-FFF2-40B4-BE49-F238E27FC236}">
                <a16:creationId xmlns:a16="http://schemas.microsoft.com/office/drawing/2014/main" id="{B7192414-C8F1-A3C2-E75F-07611CF55510}"/>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178691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E46785-9286-1613-79D1-5889D7CB0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1B0F0-C83A-67A1-8AE0-C4C2CF99DCB0}"/>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4304EBAA-2458-376D-E307-6E8F31002155}"/>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636DD8DF-1AD3-3EB8-68AD-FFCB31891E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AE5D559-6EBE-077A-E084-BB63D79809F6}"/>
              </a:ext>
            </a:extLst>
          </p:cNvPr>
          <p:cNvSpPr>
            <a:spLocks noGrp="1"/>
          </p:cNvSpPr>
          <p:nvPr>
            <p:ph type="sldNum" sz="quarter" idx="12"/>
          </p:nvPr>
        </p:nvSpPr>
        <p:spPr/>
        <p:txBody>
          <a:bodyPr/>
          <a:lstStyle/>
          <a:p>
            <a:fld id="{7F537688-BEAE-4904-826F-1C1E0645A5D0}" type="slidenum">
              <a:rPr lang="en-US" sz="2000" smtClean="0"/>
              <a:t>248</a:t>
            </a:fld>
            <a:endParaRPr lang="en-US" sz="2000" dirty="0"/>
          </a:p>
        </p:txBody>
      </p:sp>
      <p:sp>
        <p:nvSpPr>
          <p:cNvPr id="4" name="TextBox 3">
            <a:extLst>
              <a:ext uri="{FF2B5EF4-FFF2-40B4-BE49-F238E27FC236}">
                <a16:creationId xmlns:a16="http://schemas.microsoft.com/office/drawing/2014/main" id="{16A0C9E7-BFCA-684B-20E2-944DB21EBF94}"/>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9863669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B0BB7E-B49E-859F-1E2A-5EFB96A39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6E2E61-1387-D291-02A5-4862505A3CB3}"/>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(Third Class)</a:t>
            </a:r>
          </a:p>
        </p:txBody>
      </p:sp>
      <p:sp>
        <p:nvSpPr>
          <p:cNvPr id="3" name="Content Placeholder 2">
            <a:extLst>
              <a:ext uri="{FF2B5EF4-FFF2-40B4-BE49-F238E27FC236}">
                <a16:creationId xmlns:a16="http://schemas.microsoft.com/office/drawing/2014/main" id="{D62F77AA-FF2D-C16C-11FC-6DE16DBB78D2}"/>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a:p>
            <a:r>
              <a:rPr lang="en-US" sz="2000" dirty="0">
                <a:solidFill>
                  <a:schemeClr val="bg1"/>
                </a:solidFill>
                <a:latin typeface="Century Gothic" panose="020B0502020202020204" pitchFamily="34" charset="0"/>
              </a:rPr>
              <a:t>7️⃣</a:t>
            </a:r>
            <a:r>
              <a:rPr lang="en-US" dirty="0">
                <a:solidFill>
                  <a:schemeClr val="bg1"/>
                </a:solidFill>
                <a:latin typeface="Century Gothic" panose="020B0502020202020204" pitchFamily="34" charset="0"/>
              </a:rPr>
              <a:t> Recurrent Neural Networks (RNNs), Transformers</a:t>
            </a:r>
            <a:endParaRPr lang="en-US" sz="20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05966D3-2608-98AD-C3F9-33FEB8C27F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DDFC9FE-014F-50A8-5F0F-1CC550AD3630}"/>
              </a:ext>
            </a:extLst>
          </p:cNvPr>
          <p:cNvSpPr>
            <a:spLocks noGrp="1"/>
          </p:cNvSpPr>
          <p:nvPr>
            <p:ph type="sldNum" sz="quarter" idx="12"/>
          </p:nvPr>
        </p:nvSpPr>
        <p:spPr/>
        <p:txBody>
          <a:bodyPr/>
          <a:lstStyle/>
          <a:p>
            <a:fld id="{7F537688-BEAE-4904-826F-1C1E0645A5D0}" type="slidenum">
              <a:rPr lang="en-US" sz="2000" smtClean="0"/>
              <a:t>249</a:t>
            </a:fld>
            <a:endParaRPr lang="en-US" sz="2000" dirty="0"/>
          </a:p>
        </p:txBody>
      </p:sp>
      <p:sp>
        <p:nvSpPr>
          <p:cNvPr id="4" name="TextBox 3">
            <a:extLst>
              <a:ext uri="{FF2B5EF4-FFF2-40B4-BE49-F238E27FC236}">
                <a16:creationId xmlns:a16="http://schemas.microsoft.com/office/drawing/2014/main" id="{A91CE17C-D7EA-BF80-00E6-AF48B589481C}"/>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2054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F3384E8-19FD-5901-7F21-DD82CE4DB0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A42266-A4D1-BBE9-6B79-6587E13003DC}"/>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Recep (Forth Class)</a:t>
            </a:r>
          </a:p>
        </p:txBody>
      </p:sp>
      <p:sp>
        <p:nvSpPr>
          <p:cNvPr id="3" name="Content Placeholder 2">
            <a:extLst>
              <a:ext uri="{FF2B5EF4-FFF2-40B4-BE49-F238E27FC236}">
                <a16:creationId xmlns:a16="http://schemas.microsoft.com/office/drawing/2014/main" id="{DA7967B6-88C1-4B61-BE14-B53B48209F5B}"/>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Address RNNs Limitations</a:t>
            </a:r>
          </a:p>
          <a:p>
            <a:r>
              <a:rPr lang="en-US" dirty="0">
                <a:solidFill>
                  <a:schemeClr val="bg1"/>
                </a:solidFill>
                <a:latin typeface="Century Gothic" panose="020B0502020202020204" pitchFamily="34" charset="0"/>
              </a:rPr>
              <a:t>2️⃣ </a:t>
            </a:r>
            <a:r>
              <a:rPr lang="en-US" b="1" dirty="0">
                <a:solidFill>
                  <a:schemeClr val="bg1"/>
                </a:solidFill>
                <a:latin typeface="Century Gothic" panose="020B0502020202020204" pitchFamily="34" charset="0"/>
              </a:rPr>
              <a:t>Transformers</a:t>
            </a:r>
            <a:r>
              <a:rPr lang="en-US" dirty="0">
                <a:solidFill>
                  <a:schemeClr val="bg1"/>
                </a:solidFill>
                <a:latin typeface="Century Gothic" panose="020B0502020202020204" pitchFamily="34" charset="0"/>
              </a:rPr>
              <a:t>: Attention is all you Need</a:t>
            </a:r>
          </a:p>
          <a:p>
            <a:r>
              <a:rPr lang="en-US" dirty="0">
                <a:solidFill>
                  <a:schemeClr val="bg1"/>
                </a:solidFill>
                <a:latin typeface="Century Gothic" panose="020B0502020202020204" pitchFamily="34" charset="0"/>
              </a:rPr>
              <a:t>3️⃣ </a:t>
            </a:r>
            <a:r>
              <a:rPr lang="en-US" sz="2000" b="1" dirty="0">
                <a:solidFill>
                  <a:schemeClr val="bg1"/>
                </a:solidFill>
                <a:latin typeface="Century Gothic" panose="020B0502020202020204" pitchFamily="34" charset="0"/>
              </a:rPr>
              <a:t>Attentions</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a:t>
            </a:r>
            <a:r>
              <a:rPr lang="en-US" sz="2000" b="1" dirty="0">
                <a:solidFill>
                  <a:schemeClr val="bg1"/>
                </a:solidFill>
                <a:latin typeface="Century Gothic" panose="020B0502020202020204" pitchFamily="34" charset="0"/>
              </a:rPr>
              <a:t>Attention mechanism: </a:t>
            </a:r>
            <a:r>
              <a:rPr lang="en-US" sz="2000" dirty="0">
                <a:solidFill>
                  <a:schemeClr val="bg1"/>
                </a:solidFill>
                <a:latin typeface="Century Gothic" panose="020B0502020202020204" pitchFamily="34" charset="0"/>
              </a:rPr>
              <a:t>Queries, Keys and Value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5️⃣Encode and Decoder</a:t>
            </a:r>
          </a:p>
          <a:p>
            <a:r>
              <a:rPr lang="en-US" dirty="0">
                <a:solidFill>
                  <a:schemeClr val="bg1"/>
                </a:solidFill>
                <a:latin typeface="Century Gothic" panose="020B0502020202020204" pitchFamily="34" charset="0"/>
              </a:rPr>
              <a:t>6️⃣Evaluating models with metrics</a:t>
            </a:r>
          </a:p>
          <a:p>
            <a:r>
              <a:rPr lang="en-US" sz="2000" dirty="0">
                <a:solidFill>
                  <a:schemeClr val="bg1"/>
                </a:solidFill>
                <a:latin typeface="Century Gothic" panose="020B0502020202020204" pitchFamily="34" charset="0"/>
              </a:rPr>
              <a:t>7️⃣ Questions and Answer</a:t>
            </a:r>
          </a:p>
        </p:txBody>
      </p:sp>
      <p:sp>
        <p:nvSpPr>
          <p:cNvPr id="5" name="Footer Placeholder 4">
            <a:extLst>
              <a:ext uri="{FF2B5EF4-FFF2-40B4-BE49-F238E27FC236}">
                <a16:creationId xmlns:a16="http://schemas.microsoft.com/office/drawing/2014/main" id="{E40BF786-7413-1976-53D0-4EE51ADF588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E6DD15-2CA0-501B-1B92-D4D6FA5846C7}"/>
              </a:ext>
            </a:extLst>
          </p:cNvPr>
          <p:cNvSpPr>
            <a:spLocks noGrp="1"/>
          </p:cNvSpPr>
          <p:nvPr>
            <p:ph type="sldNum" sz="quarter" idx="12"/>
          </p:nvPr>
        </p:nvSpPr>
        <p:spPr/>
        <p:txBody>
          <a:bodyPr/>
          <a:lstStyle/>
          <a:p>
            <a:fld id="{7F537688-BEAE-4904-826F-1C1E0645A5D0}" type="slidenum">
              <a:rPr lang="en-US" sz="2000" smtClean="0"/>
              <a:t>250</a:t>
            </a:fld>
            <a:endParaRPr lang="en-US" sz="2000" dirty="0"/>
          </a:p>
        </p:txBody>
      </p:sp>
      <p:sp>
        <p:nvSpPr>
          <p:cNvPr id="4" name="TextBox 3">
            <a:extLst>
              <a:ext uri="{FF2B5EF4-FFF2-40B4-BE49-F238E27FC236}">
                <a16:creationId xmlns:a16="http://schemas.microsoft.com/office/drawing/2014/main" id="{3C7EF326-AC16-15C6-329B-34E35331A4A3}"/>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8882815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EDAE9B-95D8-0FB7-7D8E-C635C8B56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A6B879-1CFB-5D8E-8FCE-3A9A919EB1FD}"/>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 Structure</a:t>
            </a:r>
          </a:p>
        </p:txBody>
      </p:sp>
      <p:sp>
        <p:nvSpPr>
          <p:cNvPr id="3" name="Content Placeholder 2">
            <a:extLst>
              <a:ext uri="{FF2B5EF4-FFF2-40B4-BE49-F238E27FC236}">
                <a16:creationId xmlns:a16="http://schemas.microsoft.com/office/drawing/2014/main" id="{F9D25E2D-DDF0-43FC-5CCC-0ED033847772}"/>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Hands-on </a:t>
            </a:r>
            <a:r>
              <a:rPr lang="en-US" dirty="0" err="1">
                <a:solidFill>
                  <a:schemeClr val="bg1"/>
                </a:solidFill>
                <a:latin typeface="Century Gothic" panose="020B0502020202020204" pitchFamily="34" charset="0"/>
              </a:rPr>
              <a:t>Hands-on</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Hands-on</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2️⃣ </a:t>
            </a:r>
            <a:r>
              <a:rPr lang="en-US" b="1" dirty="0">
                <a:solidFill>
                  <a:schemeClr val="bg1"/>
                </a:solidFill>
                <a:latin typeface="Century Gothic" panose="020B0502020202020204" pitchFamily="34" charset="0"/>
              </a:rPr>
              <a:t>H</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a:t>
            </a:r>
            <a:r>
              <a:rPr lang="en-US" sz="2000" b="1" dirty="0">
                <a:solidFill>
                  <a:schemeClr val="bg1"/>
                </a:solidFill>
                <a:latin typeface="Century Gothic" panose="020B0502020202020204" pitchFamily="34" charset="0"/>
              </a:rPr>
              <a:t>H</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a:t>
            </a:r>
            <a:r>
              <a:rPr lang="en-US" sz="2000" b="1" dirty="0">
                <a:solidFill>
                  <a:schemeClr val="bg1"/>
                </a:solidFill>
                <a:latin typeface="Century Gothic" panose="020B0502020202020204" pitchFamily="34" charset="0"/>
              </a:rPr>
              <a:t>J</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5️⃣Encode and Decoder</a:t>
            </a:r>
          </a:p>
          <a:p>
            <a:r>
              <a:rPr lang="en-US" dirty="0">
                <a:solidFill>
                  <a:schemeClr val="bg1"/>
                </a:solidFill>
                <a:latin typeface="Century Gothic" panose="020B0502020202020204" pitchFamily="34" charset="0"/>
              </a:rPr>
              <a:t>6️⃣Evaluating models with metrics</a:t>
            </a:r>
          </a:p>
          <a:p>
            <a:r>
              <a:rPr lang="en-US" sz="2000" dirty="0">
                <a:solidFill>
                  <a:schemeClr val="bg1"/>
                </a:solidFill>
                <a:latin typeface="Century Gothic" panose="020B0502020202020204" pitchFamily="34" charset="0"/>
              </a:rPr>
              <a:t>7️⃣ Questions and Answer</a:t>
            </a:r>
          </a:p>
        </p:txBody>
      </p:sp>
      <p:sp>
        <p:nvSpPr>
          <p:cNvPr id="5" name="Footer Placeholder 4">
            <a:extLst>
              <a:ext uri="{FF2B5EF4-FFF2-40B4-BE49-F238E27FC236}">
                <a16:creationId xmlns:a16="http://schemas.microsoft.com/office/drawing/2014/main" id="{70109262-72D2-CB59-BE27-562FB3B3686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DF60BB-60E3-DE60-7145-B508FEF0D643}"/>
              </a:ext>
            </a:extLst>
          </p:cNvPr>
          <p:cNvSpPr>
            <a:spLocks noGrp="1"/>
          </p:cNvSpPr>
          <p:nvPr>
            <p:ph type="sldNum" sz="quarter" idx="12"/>
          </p:nvPr>
        </p:nvSpPr>
        <p:spPr/>
        <p:txBody>
          <a:bodyPr/>
          <a:lstStyle/>
          <a:p>
            <a:fld id="{7F537688-BEAE-4904-826F-1C1E0645A5D0}" type="slidenum">
              <a:rPr lang="en-US" sz="2000" smtClean="0"/>
              <a:t>251</a:t>
            </a:fld>
            <a:endParaRPr lang="en-US" sz="2000" dirty="0"/>
          </a:p>
        </p:txBody>
      </p:sp>
    </p:spTree>
    <p:extLst>
      <p:ext uri="{BB962C8B-B14F-4D97-AF65-F5344CB8AC3E}">
        <p14:creationId xmlns:p14="http://schemas.microsoft.com/office/powerpoint/2010/main" val="35242591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4EA9F3-FCC5-3734-FEFE-1323FC0D01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72CF1-6259-A09B-FC6D-59BA898258D2}"/>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HANDS-ON CONTENTS GOES IN HERE</a:t>
            </a:r>
          </a:p>
        </p:txBody>
      </p:sp>
      <p:sp>
        <p:nvSpPr>
          <p:cNvPr id="3" name="Content Placeholder 2">
            <a:extLst>
              <a:ext uri="{FF2B5EF4-FFF2-40B4-BE49-F238E27FC236}">
                <a16:creationId xmlns:a16="http://schemas.microsoft.com/office/drawing/2014/main" id="{CE450B43-743E-E9BC-FB69-B34AEF93ED5B}"/>
              </a:ext>
            </a:extLst>
          </p:cNvPr>
          <p:cNvSpPr>
            <a:spLocks noGrp="1"/>
          </p:cNvSpPr>
          <p:nvPr>
            <p:ph idx="1"/>
          </p:nvPr>
        </p:nvSpPr>
        <p:spPr>
          <a:xfrm>
            <a:off x="1097278" y="1832835"/>
            <a:ext cx="10789921" cy="4833438"/>
          </a:xfrm>
        </p:spPr>
        <p:txBody>
          <a:bodyPr>
            <a:normAutofit/>
          </a:bodyPr>
          <a:lstStyle/>
          <a:p>
            <a:pPr>
              <a:lnSpc>
                <a:spcPct val="150000"/>
              </a:lnSpc>
            </a:pPr>
            <a:r>
              <a:rPr lang="en-US" sz="2800" dirty="0">
                <a:solidFill>
                  <a:schemeClr val="bg1"/>
                </a:solidFill>
                <a:latin typeface="Century Gothic" panose="020B0502020202020204" pitchFamily="34" charset="0"/>
              </a:rPr>
              <a:t>Some needed contents for the hands-on project</a:t>
            </a:r>
          </a:p>
        </p:txBody>
      </p:sp>
      <p:sp>
        <p:nvSpPr>
          <p:cNvPr id="5" name="Footer Placeholder 4">
            <a:extLst>
              <a:ext uri="{FF2B5EF4-FFF2-40B4-BE49-F238E27FC236}">
                <a16:creationId xmlns:a16="http://schemas.microsoft.com/office/drawing/2014/main" id="{352076F5-7EE4-7038-9054-40DE46DE8AC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B2BC6E8-08DB-4164-CAE0-BF56CEF529CA}"/>
              </a:ext>
            </a:extLst>
          </p:cNvPr>
          <p:cNvSpPr>
            <a:spLocks noGrp="1"/>
          </p:cNvSpPr>
          <p:nvPr>
            <p:ph type="sldNum" sz="quarter" idx="12"/>
          </p:nvPr>
        </p:nvSpPr>
        <p:spPr/>
        <p:txBody>
          <a:bodyPr/>
          <a:lstStyle/>
          <a:p>
            <a:fld id="{7F537688-BEAE-4904-826F-1C1E0645A5D0}" type="slidenum">
              <a:rPr lang="en-US" sz="2000" smtClean="0"/>
              <a:t>252</a:t>
            </a:fld>
            <a:endParaRPr lang="en-US" sz="2000" dirty="0"/>
          </a:p>
        </p:txBody>
      </p:sp>
    </p:spTree>
    <p:extLst>
      <p:ext uri="{BB962C8B-B14F-4D97-AF65-F5344CB8AC3E}">
        <p14:creationId xmlns:p14="http://schemas.microsoft.com/office/powerpoint/2010/main" val="204926272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8301A9-0E7B-9906-CF82-17BB06240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CCC61-A47C-17D9-F9F0-61D6922B9FB9}"/>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ANSWERS</a:t>
            </a:r>
          </a:p>
        </p:txBody>
      </p:sp>
      <p:sp>
        <p:nvSpPr>
          <p:cNvPr id="5" name="Footer Placeholder 4">
            <a:extLst>
              <a:ext uri="{FF2B5EF4-FFF2-40B4-BE49-F238E27FC236}">
                <a16:creationId xmlns:a16="http://schemas.microsoft.com/office/drawing/2014/main" id="{E43996DB-F28D-0321-05FF-0036BAA3F59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32C6AB5-A425-278C-06AC-102816C5143F}"/>
              </a:ext>
            </a:extLst>
          </p:cNvPr>
          <p:cNvSpPr>
            <a:spLocks noGrp="1"/>
          </p:cNvSpPr>
          <p:nvPr>
            <p:ph type="sldNum" sz="quarter" idx="12"/>
          </p:nvPr>
        </p:nvSpPr>
        <p:spPr/>
        <p:txBody>
          <a:bodyPr/>
          <a:lstStyle/>
          <a:p>
            <a:fld id="{7F537688-BEAE-4904-826F-1C1E0645A5D0}" type="slidenum">
              <a:rPr lang="en-US" sz="2000" smtClean="0"/>
              <a:t>253</a:t>
            </a:fld>
            <a:endParaRPr lang="en-US" sz="2000" dirty="0"/>
          </a:p>
        </p:txBody>
      </p:sp>
      <p:sp>
        <p:nvSpPr>
          <p:cNvPr id="4" name="Content Placeholder 2">
            <a:extLst>
              <a:ext uri="{FF2B5EF4-FFF2-40B4-BE49-F238E27FC236}">
                <a16:creationId xmlns:a16="http://schemas.microsoft.com/office/drawing/2014/main" id="{9B0DE99D-7ACD-A216-D5A0-4ABB04CD5E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6960D93C-F132-7FF0-D029-F866948BF0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19196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C5117DB-DA7B-14ED-2DC8-E05FF0873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4CD90-BF4B-872C-B3EF-DECC2C072A6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a:t>
            </a:r>
          </a:p>
        </p:txBody>
      </p:sp>
      <p:sp>
        <p:nvSpPr>
          <p:cNvPr id="5" name="Footer Placeholder 4">
            <a:extLst>
              <a:ext uri="{FF2B5EF4-FFF2-40B4-BE49-F238E27FC236}">
                <a16:creationId xmlns:a16="http://schemas.microsoft.com/office/drawing/2014/main" id="{A3D2485E-41DC-FEF1-F2AA-E95267D6D52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594E3F2-81B7-AB8D-2354-CC49C76872E0}"/>
              </a:ext>
            </a:extLst>
          </p:cNvPr>
          <p:cNvSpPr>
            <a:spLocks noGrp="1"/>
          </p:cNvSpPr>
          <p:nvPr>
            <p:ph type="sldNum" sz="quarter" idx="12"/>
          </p:nvPr>
        </p:nvSpPr>
        <p:spPr/>
        <p:txBody>
          <a:bodyPr/>
          <a:lstStyle/>
          <a:p>
            <a:fld id="{7F537688-BEAE-4904-826F-1C1E0645A5D0}" type="slidenum">
              <a:rPr lang="en-US" sz="2000" smtClean="0"/>
              <a:t>254</a:t>
            </a:fld>
            <a:endParaRPr lang="en-US" sz="2000" dirty="0"/>
          </a:p>
        </p:txBody>
      </p:sp>
      <p:sp>
        <p:nvSpPr>
          <p:cNvPr id="4" name="Content Placeholder 2">
            <a:extLst>
              <a:ext uri="{FF2B5EF4-FFF2-40B4-BE49-F238E27FC236}">
                <a16:creationId xmlns:a16="http://schemas.microsoft.com/office/drawing/2014/main" id="{F84F4CAD-0066-D610-1A45-1853DF5C0A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7C46896-A696-440D-EE20-E4003FA56B10}"/>
              </a:ext>
            </a:extLst>
          </p:cNvPr>
          <p:cNvSpPr>
            <a:spLocks noGrp="1"/>
          </p:cNvSpPr>
          <p:nvPr>
            <p:ph idx="1"/>
          </p:nvPr>
        </p:nvSpPr>
        <p:spPr/>
        <p:txBody>
          <a:bodyPr>
            <a:normAutofit/>
          </a:bodyPr>
          <a:lstStyle/>
          <a:p>
            <a:pPr algn="ctr"/>
            <a:r>
              <a:rPr lang="en-US" sz="2800" b="1" dirty="0">
                <a:solidFill>
                  <a:schemeClr val="bg1"/>
                </a:solidFill>
                <a:latin typeface="Century Gothic" panose="020B0502020202020204" pitchFamily="34" charset="0"/>
              </a:rPr>
              <a:t>PRACTICE AND ATTEND OTHER SESSIONS ON </a:t>
            </a:r>
          </a:p>
          <a:p>
            <a:pPr algn="ctr"/>
            <a:r>
              <a:rPr lang="en-US" sz="2800" b="1" dirty="0">
                <a:solidFill>
                  <a:schemeClr val="bg1"/>
                </a:solidFill>
                <a:latin typeface="Century Gothic" panose="020B0502020202020204" pitchFamily="34" charset="0"/>
              </a:rPr>
              <a:t>Model Development and Deployment</a:t>
            </a:r>
          </a:p>
        </p:txBody>
      </p:sp>
    </p:spTree>
    <p:extLst>
      <p:ext uri="{BB962C8B-B14F-4D97-AF65-F5344CB8AC3E}">
        <p14:creationId xmlns:p14="http://schemas.microsoft.com/office/powerpoint/2010/main" val="6378301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C457013-D30F-6B93-A479-9C6C098B5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3BF174-FCAC-8ACF-55F4-16C9464DD38F}"/>
              </a:ext>
            </a:extLst>
          </p:cNvPr>
          <p:cNvSpPr>
            <a:spLocks noGrp="1"/>
          </p:cNvSpPr>
          <p:nvPr>
            <p:ph type="title"/>
          </p:nvPr>
        </p:nvSpPr>
        <p:spPr/>
        <p:txBody>
          <a:bodyPr/>
          <a:lstStyle/>
          <a:p>
            <a:r>
              <a:rPr lang="en-US" dirty="0">
                <a:solidFill>
                  <a:schemeClr val="accent1"/>
                </a:solidFill>
              </a:rPr>
              <a:t>Attribution &amp; Acknowledgment</a:t>
            </a:r>
            <a:endParaRPr lang="en-US" dirty="0">
              <a:solidFill>
                <a:schemeClr val="accent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3E6C3A-4784-72AF-F723-38561504885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91759F-90CF-F103-94C7-8D35733E0AB8}"/>
              </a:ext>
            </a:extLst>
          </p:cNvPr>
          <p:cNvSpPr>
            <a:spLocks noGrp="1"/>
          </p:cNvSpPr>
          <p:nvPr>
            <p:ph type="sldNum" sz="quarter" idx="12"/>
          </p:nvPr>
        </p:nvSpPr>
        <p:spPr/>
        <p:txBody>
          <a:bodyPr/>
          <a:lstStyle/>
          <a:p>
            <a:fld id="{7F537688-BEAE-4904-826F-1C1E0645A5D0}" type="slidenum">
              <a:rPr lang="en-US" sz="2000" smtClean="0"/>
              <a:t>255</a:t>
            </a:fld>
            <a:endParaRPr lang="en-US" sz="2000" dirty="0"/>
          </a:p>
        </p:txBody>
      </p:sp>
      <p:sp>
        <p:nvSpPr>
          <p:cNvPr id="4" name="Content Placeholder 2">
            <a:extLst>
              <a:ext uri="{FF2B5EF4-FFF2-40B4-BE49-F238E27FC236}">
                <a16:creationId xmlns:a16="http://schemas.microsoft.com/office/drawing/2014/main" id="{2375CEF9-77AA-96D8-D299-CA8039CBE1E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478FEB72-F9BC-5736-D833-208339073618}"/>
              </a:ext>
            </a:extLst>
          </p:cNvPr>
          <p:cNvSpPr>
            <a:spLocks noGrp="1"/>
          </p:cNvSpPr>
          <p:nvPr>
            <p:ph idx="1"/>
          </p:nvPr>
        </p:nvSpPr>
        <p:spPr/>
        <p:txBody>
          <a:bodyPr>
            <a:normAutofit fontScale="92500" lnSpcReduction="20000"/>
          </a:bodyPr>
          <a:lstStyle/>
          <a:p>
            <a:pPr algn="just">
              <a:lnSpc>
                <a:spcPct val="150000"/>
              </a:lnSpc>
            </a:pPr>
            <a:r>
              <a:rPr lang="en-US" sz="2800" dirty="0">
                <a:solidFill>
                  <a:schemeClr val="bg1"/>
                </a:solidFill>
                <a:latin typeface="Century Gothic" panose="020B0502020202020204" pitchFamily="34" charset="0"/>
              </a:rPr>
              <a:t>While diligent effort has been made to attribute sources, some content and images within this presentation may be the property of others. This presentation is for educational use and does not claim ownership of all materials.</a:t>
            </a:r>
          </a:p>
          <a:p>
            <a:pPr algn="just">
              <a:lnSpc>
                <a:spcPct val="150000"/>
              </a:lnSpc>
            </a:pPr>
            <a:r>
              <a:rPr lang="en-US" sz="2800" dirty="0">
                <a:solidFill>
                  <a:schemeClr val="bg1"/>
                </a:solidFill>
                <a:latin typeface="Century Gothic" panose="020B0502020202020204" pitchFamily="34" charset="0"/>
              </a:rPr>
              <a:t>i.e.:</a:t>
            </a:r>
          </a:p>
          <a:p>
            <a:pPr algn="just">
              <a:lnSpc>
                <a:spcPct val="150000"/>
              </a:lnSpc>
            </a:pPr>
            <a:r>
              <a:rPr lang="en-US" sz="2800" dirty="0">
                <a:solidFill>
                  <a:schemeClr val="bg1"/>
                </a:solidFill>
                <a:latin typeface="Century Gothic" panose="020B0502020202020204" pitchFamily="34" charset="0"/>
              </a:rPr>
              <a:t>A few things in here might be someone else’s. I am ONLY using them to teach, and I respect the original creators</a:t>
            </a:r>
          </a:p>
        </p:txBody>
      </p:sp>
    </p:spTree>
    <p:extLst>
      <p:ext uri="{BB962C8B-B14F-4D97-AF65-F5344CB8AC3E}">
        <p14:creationId xmlns:p14="http://schemas.microsoft.com/office/powerpoint/2010/main" val="24562309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B16847-768B-3402-1ECC-561011E1D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412B60-5E1E-2B40-63E0-40FCD9136CC7}"/>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708DB4D1-53A4-22E6-CAA0-7243D4C92DA7}"/>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0B6B3EBC-25D9-7CC2-5526-66827484B80D}"/>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5</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2BE1175-3589-7B7E-914A-ED27CCF5FF9F}"/>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9299FD43-9759-FCAA-4863-4A87CD6BC3F7}"/>
              </a:ext>
            </a:extLst>
          </p:cNvPr>
          <p:cNvSpPr>
            <a:spLocks noGrp="1"/>
          </p:cNvSpPr>
          <p:nvPr>
            <p:ph type="sldNum" sz="quarter" idx="12"/>
          </p:nvPr>
        </p:nvSpPr>
        <p:spPr/>
        <p:txBody>
          <a:bodyPr/>
          <a:lstStyle/>
          <a:p>
            <a:fld id="{7F537688-BEAE-4904-826F-1C1E0645A5D0}" type="slidenum">
              <a:rPr lang="en-US" sz="1800" smtClean="0"/>
              <a:t>256</a:t>
            </a:fld>
            <a:endParaRPr lang="en-US" sz="1800" dirty="0"/>
          </a:p>
        </p:txBody>
      </p:sp>
      <p:sp>
        <p:nvSpPr>
          <p:cNvPr id="4" name="TextBox 3">
            <a:extLst>
              <a:ext uri="{FF2B5EF4-FFF2-40B4-BE49-F238E27FC236}">
                <a16:creationId xmlns:a16="http://schemas.microsoft.com/office/drawing/2014/main" id="{655CA91B-EE36-9ACD-8AED-9AD8F9856E86}"/>
              </a:ext>
            </a:extLst>
          </p:cNvPr>
          <p:cNvSpPr txBox="1"/>
          <p:nvPr/>
        </p:nvSpPr>
        <p:spPr>
          <a:xfrm>
            <a:off x="5631255" y="4523895"/>
            <a:ext cx="6247261" cy="643766"/>
          </a:xfrm>
          <a:prstGeom prst="rect">
            <a:avLst/>
          </a:prstGeom>
          <a:noFill/>
        </p:spPr>
        <p:txBody>
          <a:bodyPr wrap="square">
            <a:spAutoFit/>
          </a:bodyPr>
          <a:lstStyle/>
          <a:p>
            <a:pPr algn="ctr">
              <a:lnSpc>
                <a:spcPts val="4305"/>
              </a:lnSpc>
            </a:pPr>
            <a:r>
              <a:rPr lang="en-US" sz="3200" b="1" spc="65" dirty="0">
                <a:solidFill>
                  <a:srgbClr val="FFFFFF"/>
                </a:solidFill>
                <a:latin typeface="Bradley Hand ITC" panose="03070402050302030203" pitchFamily="66" charset="0"/>
                <a:cs typeface="Arial"/>
              </a:rPr>
              <a:t>Thanks for having me…</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35015567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C0EC630-4D24-7F45-BD32-ADFB1449A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C1514-DC08-5C2D-8E61-79C516F44C1E}"/>
              </a:ext>
            </a:extLst>
          </p:cNvPr>
          <p:cNvSpPr>
            <a:spLocks noGrp="1"/>
          </p:cNvSpPr>
          <p:nvPr>
            <p:ph type="title"/>
          </p:nvPr>
        </p:nvSpPr>
        <p:spPr/>
        <p:txBody>
          <a:bodyPr/>
          <a:lstStyle/>
          <a:p>
            <a:r>
              <a:rPr lang="en-US" dirty="0">
                <a:solidFill>
                  <a:srgbClr val="DD9C19"/>
                </a:solidFill>
                <a:latin typeface="Century Gothic" panose="020B0502020202020204" pitchFamily="34" charset="0"/>
              </a:rPr>
              <a:t>Takeaway:</a:t>
            </a:r>
          </a:p>
        </p:txBody>
      </p:sp>
      <p:sp>
        <p:nvSpPr>
          <p:cNvPr id="3" name="Content Placeholder 2">
            <a:extLst>
              <a:ext uri="{FF2B5EF4-FFF2-40B4-BE49-F238E27FC236}">
                <a16:creationId xmlns:a16="http://schemas.microsoft.com/office/drawing/2014/main" id="{1046068B-B957-4811-0887-25B6E74888F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Next page!</a:t>
            </a:r>
          </a:p>
        </p:txBody>
      </p:sp>
      <p:sp>
        <p:nvSpPr>
          <p:cNvPr id="5" name="Footer Placeholder 4">
            <a:extLst>
              <a:ext uri="{FF2B5EF4-FFF2-40B4-BE49-F238E27FC236}">
                <a16:creationId xmlns:a16="http://schemas.microsoft.com/office/drawing/2014/main" id="{62CC4462-CCC9-6AA3-DF73-F8839A8A35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037903-78D6-C5EF-6E75-341754A9A3AB}"/>
              </a:ext>
            </a:extLst>
          </p:cNvPr>
          <p:cNvSpPr>
            <a:spLocks noGrp="1"/>
          </p:cNvSpPr>
          <p:nvPr>
            <p:ph type="sldNum" sz="quarter" idx="12"/>
          </p:nvPr>
        </p:nvSpPr>
        <p:spPr/>
        <p:txBody>
          <a:bodyPr/>
          <a:lstStyle/>
          <a:p>
            <a:fld id="{7F537688-BEAE-4904-826F-1C1E0645A5D0}" type="slidenum">
              <a:rPr lang="en-US" sz="2000" smtClean="0"/>
              <a:t>257</a:t>
            </a:fld>
            <a:endParaRPr lang="en-US" sz="2000" dirty="0"/>
          </a:p>
        </p:txBody>
      </p:sp>
      <p:sp>
        <p:nvSpPr>
          <p:cNvPr id="7" name="TextBox 6">
            <a:extLst>
              <a:ext uri="{FF2B5EF4-FFF2-40B4-BE49-F238E27FC236}">
                <a16:creationId xmlns:a16="http://schemas.microsoft.com/office/drawing/2014/main" id="{A7D7CADE-06BC-DA42-5775-7DCD69B53BEB}"/>
              </a:ext>
            </a:extLst>
          </p:cNvPr>
          <p:cNvSpPr txBox="1"/>
          <p:nvPr/>
        </p:nvSpPr>
        <p:spPr>
          <a:xfrm rot="21421172">
            <a:off x="2942578" y="2205747"/>
            <a:ext cx="6864104" cy="3785652"/>
          </a:xfrm>
          <a:prstGeom prst="rect">
            <a:avLst/>
          </a:prstGeom>
          <a:noFill/>
        </p:spPr>
        <p:txBody>
          <a:bodyPr wrap="square">
            <a:spAutoFit/>
          </a:bodyPr>
          <a:lstStyle/>
          <a:p>
            <a:pPr algn="ctr"/>
            <a:r>
              <a:rPr lang="en-US" sz="6000" b="1" spc="65" dirty="0">
                <a:solidFill>
                  <a:srgbClr val="FFFFFF"/>
                </a:solidFill>
                <a:latin typeface="Bradley Hand ITC" panose="03070402050302030203" pitchFamily="66" charset="0"/>
                <a:cs typeface="Arial"/>
              </a:rPr>
              <a:t>A Glossary of Essential AI/ML/DL/NLP Terminologies</a:t>
            </a:r>
            <a:endParaRPr lang="en-US" sz="6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BEC2FD3-1B46-32F2-F40B-B7E9EA67B955}"/>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91205373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a:t>
            </a:r>
            <a:r>
              <a:rPr lang="en-US" sz="1800" b="1" dirty="0">
                <a:solidFill>
                  <a:schemeClr val="bg1"/>
                </a:solidFill>
                <a:latin typeface="Century Gothic" panose="020B0502020202020204" pitchFamily="34" charset="0"/>
              </a:rPr>
              <a:t> i.e.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258</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322217" y="1845734"/>
            <a:ext cx="11260183" cy="4491692"/>
          </a:xfrm>
        </p:spPr>
        <p:txBody>
          <a:bodyPr>
            <a:normAutofit fontScale="92500" lnSpcReduction="10000"/>
          </a:bodyPr>
          <a:lstStyle/>
          <a:p>
            <a:pPr marL="514350" indent="-514350">
              <a:lnSpc>
                <a:spcPct val="150000"/>
              </a:lnSpc>
              <a:buFont typeface="+mj-lt"/>
              <a:buAutoNum type="arabicPeriod" startAt="3"/>
            </a:pPr>
            <a:r>
              <a:rPr lang="en-US" sz="1800" b="1" dirty="0">
                <a:solidFill>
                  <a:schemeClr val="bg1"/>
                </a:solidFill>
                <a:latin typeface="Century Gothic" panose="020B0502020202020204" pitchFamily="34" charset="0"/>
              </a:rPr>
              <a:t>Machine Learning (ML): </a:t>
            </a:r>
            <a:r>
              <a:rPr lang="en-US" sz="1800" dirty="0">
                <a:solidFill>
                  <a:schemeClr val="bg1"/>
                </a:solidFill>
                <a:latin typeface="Century Gothic" panose="020B0502020202020204" pitchFamily="34" charset="0"/>
              </a:rPr>
              <a:t>A subset of AI where machines learn from data without being explicitly programmed.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a computer to learn by showing it examples, like training a dog with treats.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Deep Learning (DL): </a:t>
            </a:r>
            <a:r>
              <a:rPr lang="en-US" sz="1800" dirty="0">
                <a:solidFill>
                  <a:schemeClr val="bg1"/>
                </a:solidFill>
                <a:latin typeface="Century Gothic" panose="020B0502020202020204" pitchFamily="34" charset="0"/>
              </a:rPr>
              <a:t>A subfield of ML using artificial neural networks with many layers to learn complex patterns.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A really complex way of teaching a computer, like how our brains learn with lots of interconnected parts.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Natural Language Processing (NLP): </a:t>
            </a:r>
            <a:r>
              <a:rPr lang="en-US" sz="1800" dirty="0">
                <a:solidFill>
                  <a:schemeClr val="bg1"/>
                </a:solidFill>
                <a:latin typeface="Century Gothic" panose="020B0502020202020204" pitchFamily="34" charset="0"/>
              </a:rPr>
              <a:t>A branch of AI focused on enabling computers to understand, interpret, and generate human language.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computers to understand and talk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259</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348343" y="1737360"/>
            <a:ext cx="11556274" cy="4482639"/>
          </a:xfrm>
        </p:spPr>
        <p:txBody>
          <a:bodyPr>
            <a:noAutofit/>
          </a:bodyPr>
          <a:lstStyle/>
          <a:p>
            <a:pPr marL="0" indent="0">
              <a:lnSpc>
                <a:spcPct val="100000"/>
              </a:lnSpc>
              <a:buNone/>
            </a:pPr>
            <a:r>
              <a:rPr lang="en-US" b="1" dirty="0">
                <a:solidFill>
                  <a:schemeClr val="bg1"/>
                </a:solidFill>
                <a:latin typeface="Century Gothic" panose="020B0502020202020204" pitchFamily="34" charset="0"/>
              </a:rPr>
              <a:t>Machine Learning Terms</a:t>
            </a:r>
            <a:r>
              <a:rPr lang="en-US"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Supervised Learning: </a:t>
            </a:r>
            <a:r>
              <a:rPr lang="en-US" sz="1800" dirty="0">
                <a:solidFill>
                  <a:schemeClr val="bg1"/>
                </a:solidFill>
                <a:latin typeface="Century Gothic" panose="020B0502020202020204" pitchFamily="34" charset="0"/>
              </a:rPr>
              <a:t>Learning from labeled data (input-output pairs).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Teaching a computer with answer keys.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Unsupervised Learning: </a:t>
            </a:r>
            <a:r>
              <a:rPr lang="en-US" sz="1800" dirty="0">
                <a:solidFill>
                  <a:schemeClr val="bg1"/>
                </a:solidFill>
                <a:latin typeface="Century Gothic" panose="020B0502020202020204" pitchFamily="34" charset="0"/>
              </a:rPr>
              <a:t>Learning from unlabeled data, finding patterns.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Giving a computer a bunch of stuff and asking it to sort it into groups.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Reinforcement Learning: </a:t>
            </a:r>
            <a:r>
              <a:rPr lang="en-US" sz="1800" dirty="0">
                <a:solidFill>
                  <a:schemeClr val="bg1"/>
                </a:solidFill>
                <a:latin typeface="Century Gothic" panose="020B0502020202020204" pitchFamily="34" charset="0"/>
              </a:rPr>
              <a:t>An agent learns by interacting with an environment and getting rewards or penalties.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Training a pet with positive and negative reinforcement.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260</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A5A278-369E-8F4E-4266-05B804A56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01AE6-9759-462B-BDA6-3BB7D932BED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D81E9A96-2F75-207E-DDC7-139BDB233441}"/>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Training Data: </a:t>
            </a:r>
            <a:r>
              <a:rPr lang="en-US" sz="2000" dirty="0">
                <a:solidFill>
                  <a:schemeClr val="bg1"/>
                </a:solidFill>
                <a:latin typeface="Century Gothic" panose="020B0502020202020204" pitchFamily="34" charset="0"/>
              </a:rPr>
              <a:t>The data used to train a model.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examples you show the computer to learn from.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All the photos of cats and dogs you use to train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Test Data: </a:t>
            </a:r>
            <a:r>
              <a:rPr lang="en-US" sz="2000" dirty="0">
                <a:solidFill>
                  <a:schemeClr val="bg1"/>
                </a:solidFill>
                <a:latin typeface="Century Gothic" panose="020B0502020202020204" pitchFamily="34" charset="0"/>
              </a:rPr>
              <a:t>Data used to check how well the trained model performs on new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Showing the computer pictures, it hasn't seen before to see if it learned correctly.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Using a different set of cat and dog photos to test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Feature: </a:t>
            </a:r>
            <a:r>
              <a:rPr lang="en-US" sz="2000" dirty="0">
                <a:solidFill>
                  <a:schemeClr val="bg1"/>
                </a:solidFill>
                <a:latin typeface="Century Gothic" panose="020B0502020202020204" pitchFamily="34" charset="0"/>
              </a:rPr>
              <a:t>A measurable characteristic.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A detail about something.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In predicting house prices, features are size, location, number of rooms, etc.</a:t>
            </a:r>
          </a:p>
        </p:txBody>
      </p:sp>
      <p:sp>
        <p:nvSpPr>
          <p:cNvPr id="5" name="Footer Placeholder 4">
            <a:extLst>
              <a:ext uri="{FF2B5EF4-FFF2-40B4-BE49-F238E27FC236}">
                <a16:creationId xmlns:a16="http://schemas.microsoft.com/office/drawing/2014/main" id="{571B3022-4AFF-DE6C-D71E-F6C050485F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3A87A5F-E3F9-2FC6-963C-CA0FA3FA053E}"/>
              </a:ext>
            </a:extLst>
          </p:cNvPr>
          <p:cNvSpPr>
            <a:spLocks noGrp="1"/>
          </p:cNvSpPr>
          <p:nvPr>
            <p:ph type="sldNum" sz="quarter" idx="12"/>
          </p:nvPr>
        </p:nvSpPr>
        <p:spPr/>
        <p:txBody>
          <a:bodyPr/>
          <a:lstStyle/>
          <a:p>
            <a:fld id="{7F537688-BEAE-4904-826F-1C1E0645A5D0}" type="slidenum">
              <a:rPr lang="en-US" sz="2000" smtClean="0"/>
              <a:t>261</a:t>
            </a:fld>
            <a:endParaRPr lang="en-US" sz="2000" dirty="0"/>
          </a:p>
        </p:txBody>
      </p:sp>
      <p:sp>
        <p:nvSpPr>
          <p:cNvPr id="4" name="TextBox 3">
            <a:extLst>
              <a:ext uri="{FF2B5EF4-FFF2-40B4-BE49-F238E27FC236}">
                <a16:creationId xmlns:a16="http://schemas.microsoft.com/office/drawing/2014/main" id="{08388634-23F7-A588-7692-989855151C3A}"/>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3698664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1DB9B1-B452-761C-23DD-3DBC8C93A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21088-1588-E9CD-9A5F-97F7BC8D24B0}"/>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35B3C525-A213-260E-5109-BE88A3504CFC}"/>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Model: </a:t>
            </a:r>
            <a:r>
              <a:rPr lang="en-US" sz="2000" dirty="0">
                <a:solidFill>
                  <a:schemeClr val="bg1"/>
                </a:solidFill>
                <a:latin typeface="Century Gothic" panose="020B0502020202020204" pitchFamily="34" charset="0"/>
              </a:rPr>
              <a:t>A mathematical representation of learned patterns.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rules the computer learns.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The formula the computer uses to predict house prices.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Algorithm: </a:t>
            </a:r>
            <a:r>
              <a:rPr lang="en-US" sz="2000" dirty="0">
                <a:solidFill>
                  <a:schemeClr val="bg1"/>
                </a:solidFill>
                <a:latin typeface="Century Gothic" panose="020B0502020202020204" pitchFamily="34" charset="0"/>
              </a:rPr>
              <a:t>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Overfitting: </a:t>
            </a:r>
            <a:r>
              <a:rPr lang="en-US" sz="2000" dirty="0">
                <a:solidFill>
                  <a:schemeClr val="bg1"/>
                </a:solidFill>
                <a:latin typeface="Century Gothic" panose="020B0502020202020204" pitchFamily="34" charset="0"/>
              </a:rPr>
              <a:t>A model that learns the training data too well (including noise) and performs poorly on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Memorizing the answers to practice questions but failing the real test.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 model that can perfectly predict prices of houses it has seen, but it can't predict prices of houses it has not seen.</a:t>
            </a:r>
          </a:p>
        </p:txBody>
      </p:sp>
      <p:sp>
        <p:nvSpPr>
          <p:cNvPr id="5" name="Footer Placeholder 4">
            <a:extLst>
              <a:ext uri="{FF2B5EF4-FFF2-40B4-BE49-F238E27FC236}">
                <a16:creationId xmlns:a16="http://schemas.microsoft.com/office/drawing/2014/main" id="{0D6E1DED-5830-8B05-0B68-7A58EB2E08D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56EB9B-5FC4-7FAE-71D9-9CEB0C7555C3}"/>
              </a:ext>
            </a:extLst>
          </p:cNvPr>
          <p:cNvSpPr>
            <a:spLocks noGrp="1"/>
          </p:cNvSpPr>
          <p:nvPr>
            <p:ph type="sldNum" sz="quarter" idx="12"/>
          </p:nvPr>
        </p:nvSpPr>
        <p:spPr/>
        <p:txBody>
          <a:bodyPr/>
          <a:lstStyle/>
          <a:p>
            <a:fld id="{7F537688-BEAE-4904-826F-1C1E0645A5D0}" type="slidenum">
              <a:rPr lang="en-US" sz="2000" smtClean="0"/>
              <a:t>262</a:t>
            </a:fld>
            <a:endParaRPr lang="en-US" sz="2000" dirty="0"/>
          </a:p>
        </p:txBody>
      </p:sp>
      <p:sp>
        <p:nvSpPr>
          <p:cNvPr id="4" name="TextBox 3">
            <a:extLst>
              <a:ext uri="{FF2B5EF4-FFF2-40B4-BE49-F238E27FC236}">
                <a16:creationId xmlns:a16="http://schemas.microsoft.com/office/drawing/2014/main" id="{EAAA2ACF-7039-8ABE-A46A-65715B4235E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377640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997AA5-9F0E-EA86-1654-C0406B2F1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65D35-F44B-57FF-52DF-722E1CE5A96C}"/>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047A93E-E86A-B016-DF24-2F20FE1C8E92}"/>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Underfitting: </a:t>
            </a:r>
            <a:r>
              <a:rPr lang="en-US" sz="2000" dirty="0">
                <a:solidFill>
                  <a:schemeClr val="bg1"/>
                </a:solidFill>
                <a:latin typeface="Century Gothic" panose="020B0502020202020204" pitchFamily="34" charset="0"/>
              </a:rPr>
              <a:t>A model that is too simple to capture the patterns and performs poorly on both training and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Not studying enough and failing the test. Scenario: A model that is too simple to predict house prices.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Accuracy: </a:t>
            </a:r>
            <a:r>
              <a:rPr lang="en-US" sz="2000" dirty="0">
                <a:solidFill>
                  <a:schemeClr val="bg1"/>
                </a:solidFill>
                <a:latin typeface="Century Gothic" panose="020B0502020202020204" pitchFamily="34" charset="0"/>
              </a:rPr>
              <a:t>How often the model makes correct predictions.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How often the computer gets the answer right.</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Precision: </a:t>
            </a:r>
            <a:r>
              <a:rPr lang="en-US" sz="2000" dirty="0">
                <a:solidFill>
                  <a:schemeClr val="bg1"/>
                </a:solidFill>
                <a:latin typeface="Century Gothic" panose="020B0502020202020204" pitchFamily="34" charset="0"/>
              </a:rPr>
              <a:t>Out of all positive predictions, how many were actually positive?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things the computer said were cats, how many were actually cats?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Recall: </a:t>
            </a:r>
            <a:r>
              <a:rPr lang="en-US" sz="2000" dirty="0">
                <a:solidFill>
                  <a:schemeClr val="bg1"/>
                </a:solidFill>
                <a:latin typeface="Century Gothic" panose="020B0502020202020204" pitchFamily="34" charset="0"/>
              </a:rPr>
              <a:t>Out of all actually positive cases, how many did the model correctly identify?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actual cats, how many did the computer correctly identify?</a:t>
            </a:r>
          </a:p>
        </p:txBody>
      </p:sp>
      <p:sp>
        <p:nvSpPr>
          <p:cNvPr id="5" name="Footer Placeholder 4">
            <a:extLst>
              <a:ext uri="{FF2B5EF4-FFF2-40B4-BE49-F238E27FC236}">
                <a16:creationId xmlns:a16="http://schemas.microsoft.com/office/drawing/2014/main" id="{6CE01C72-8B11-5441-291C-DCE797A2FC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A9FB23-FDD7-7D27-340E-EAEC2C3061B2}"/>
              </a:ext>
            </a:extLst>
          </p:cNvPr>
          <p:cNvSpPr>
            <a:spLocks noGrp="1"/>
          </p:cNvSpPr>
          <p:nvPr>
            <p:ph type="sldNum" sz="quarter" idx="12"/>
          </p:nvPr>
        </p:nvSpPr>
        <p:spPr/>
        <p:txBody>
          <a:bodyPr/>
          <a:lstStyle/>
          <a:p>
            <a:fld id="{7F537688-BEAE-4904-826F-1C1E0645A5D0}" type="slidenum">
              <a:rPr lang="en-US" sz="2000" smtClean="0"/>
              <a:t>263</a:t>
            </a:fld>
            <a:endParaRPr lang="en-US" sz="2000" dirty="0"/>
          </a:p>
        </p:txBody>
      </p:sp>
      <p:sp>
        <p:nvSpPr>
          <p:cNvPr id="4" name="TextBox 3">
            <a:extLst>
              <a:ext uri="{FF2B5EF4-FFF2-40B4-BE49-F238E27FC236}">
                <a16:creationId xmlns:a16="http://schemas.microsoft.com/office/drawing/2014/main" id="{ADE7DF0D-5637-8156-9D00-499A0AC67CD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581919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a:xfrm>
            <a:off x="323850" y="1845733"/>
            <a:ext cx="10831830" cy="4430797"/>
          </a:xfrm>
        </p:spPr>
        <p:txBody>
          <a:bodyPr>
            <a:normAutofit fontScale="85000" lnSpcReduction="10000"/>
          </a:bodyPr>
          <a:lstStyle/>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Bias</a:t>
            </a:r>
            <a:r>
              <a:rPr lang="en-US" sz="2400" dirty="0">
                <a:solidFill>
                  <a:schemeClr val="bg1"/>
                </a:solidFill>
                <a:latin typeface="Century Gothic" panose="020B0502020202020204" pitchFamily="34" charset="0"/>
              </a:rPr>
              <a:t>: Systematic error in the model due to flawed assumptions.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A prejudice in the computer's thinking. Scenario: A model trained only on pictures of sunny days will be biased and might not recognize cloudy days.</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Variance</a:t>
            </a:r>
            <a:r>
              <a:rPr lang="en-US" sz="2400" dirty="0">
                <a:solidFill>
                  <a:schemeClr val="bg1"/>
                </a:solidFill>
                <a:latin typeface="Century Gothic" panose="020B0502020202020204" pitchFamily="34" charset="0"/>
              </a:rPr>
              <a:t>: Sensitivity of the model to fluctuations in the training data.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The computer getting confused by small changes in the examples. Scenario: A model that works perfectly on one set of data but fails on another very similar set of data.</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Hyperparameters</a:t>
            </a:r>
            <a:r>
              <a:rPr lang="en-US" sz="2400" dirty="0">
                <a:solidFill>
                  <a:schemeClr val="bg1"/>
                </a:solidFill>
                <a:latin typeface="Century Gothic" panose="020B0502020202020204" pitchFamily="34" charset="0"/>
              </a:rPr>
              <a:t>: Parameters set before training that control the learning process.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Settings you adjust before you start training. </a:t>
            </a:r>
            <a:r>
              <a:rPr lang="en-US" sz="2400" b="1" dirty="0">
                <a:solidFill>
                  <a:schemeClr val="bg1"/>
                </a:solidFill>
                <a:latin typeface="Century Gothic" panose="020B0502020202020204" pitchFamily="34" charset="0"/>
              </a:rPr>
              <a:t>Scenario</a:t>
            </a:r>
            <a:r>
              <a:rPr lang="en-US" sz="2400" dirty="0">
                <a:solidFill>
                  <a:schemeClr val="bg1"/>
                </a:solidFill>
                <a:latin typeface="Century Gothic" panose="020B0502020202020204" pitchFamily="34" charset="0"/>
              </a:rPr>
              <a:t>: Like adjusting the focus and brightness on a camera before taking a picture.</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264</a:t>
            </a:fld>
            <a:endParaRPr lang="en-US" sz="2000" dirty="0"/>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6668F0-D377-6B5E-31B7-E91C496DD6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A8952-CA35-19D4-A453-D3853E5C394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B221D89-C110-CB6E-71A9-3A6143AD7492}"/>
              </a:ext>
            </a:extLst>
          </p:cNvPr>
          <p:cNvSpPr>
            <a:spLocks noGrp="1"/>
          </p:cNvSpPr>
          <p:nvPr>
            <p:ph idx="1"/>
          </p:nvPr>
        </p:nvSpPr>
        <p:spPr>
          <a:xfrm>
            <a:off x="348343" y="1624148"/>
            <a:ext cx="11556274" cy="4482639"/>
          </a:xfrm>
        </p:spPr>
        <p:txBody>
          <a:bodyPr>
            <a:noAutofit/>
          </a:bodyPr>
          <a:lstStyle/>
          <a:p>
            <a:pPr marL="0" indent="0">
              <a:lnSpc>
                <a:spcPct val="150000"/>
              </a:lnSpc>
              <a:buNone/>
            </a:pPr>
            <a:r>
              <a:rPr lang="en-US" sz="1800" b="1" dirty="0">
                <a:solidFill>
                  <a:schemeClr val="bg1"/>
                </a:solidFill>
                <a:latin typeface="Century Gothic" panose="020B0502020202020204" pitchFamily="34" charset="0"/>
              </a:rPr>
              <a:t>Deep Learning Terms: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Neural Network: </a:t>
            </a:r>
            <a:r>
              <a:rPr lang="en-US" sz="1800" dirty="0">
                <a:solidFill>
                  <a:schemeClr val="bg1"/>
                </a:solidFill>
                <a:latin typeface="Century Gothic" panose="020B0502020202020204" pitchFamily="34" charset="0"/>
              </a:rPr>
              <a:t>Interconnected layers of neurons that process information.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network of connected "brains" working together.</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Neuron (Node): </a:t>
            </a:r>
            <a:r>
              <a:rPr lang="en-US" sz="1800" dirty="0">
                <a:solidFill>
                  <a:schemeClr val="bg1"/>
                </a:solidFill>
                <a:latin typeface="Century Gothic" panose="020B0502020202020204" pitchFamily="34" charset="0"/>
              </a:rPr>
              <a:t>A basic processing unit in a neural network.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single "brain"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Layer: </a:t>
            </a:r>
            <a:r>
              <a:rPr lang="en-US" sz="1800" dirty="0">
                <a:solidFill>
                  <a:schemeClr val="bg1"/>
                </a:solidFill>
                <a:latin typeface="Century Gothic" panose="020B0502020202020204" pitchFamily="34" charset="0"/>
              </a:rPr>
              <a:t>A group of neurons (input, hidden, output layers).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level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Activation Function: </a:t>
            </a:r>
            <a:r>
              <a:rPr lang="en-US" sz="1800" dirty="0">
                <a:solidFill>
                  <a:schemeClr val="bg1"/>
                </a:solidFill>
                <a:latin typeface="Century Gothic" panose="020B0502020202020204" pitchFamily="34" charset="0"/>
              </a:rPr>
              <a:t>Introduces non-linearity to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"brains" to make more complex decisions.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Backpropagation: </a:t>
            </a:r>
            <a:r>
              <a:rPr lang="en-US" sz="1800" dirty="0">
                <a:solidFill>
                  <a:schemeClr val="bg1"/>
                </a:solidFill>
                <a:latin typeface="Century Gothic" panose="020B0502020202020204" pitchFamily="34" charset="0"/>
              </a:rPr>
              <a:t>Adjusting connection weights to minimize prediction errors.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network to learn from its mistakes.</a:t>
            </a:r>
          </a:p>
        </p:txBody>
      </p:sp>
      <p:sp>
        <p:nvSpPr>
          <p:cNvPr id="5" name="Footer Placeholder 4">
            <a:extLst>
              <a:ext uri="{FF2B5EF4-FFF2-40B4-BE49-F238E27FC236}">
                <a16:creationId xmlns:a16="http://schemas.microsoft.com/office/drawing/2014/main" id="{448457EE-281B-A1AB-4B2F-D79EC935300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07588-B37A-21E9-006B-13C03D6F5DA3}"/>
              </a:ext>
            </a:extLst>
          </p:cNvPr>
          <p:cNvSpPr>
            <a:spLocks noGrp="1"/>
          </p:cNvSpPr>
          <p:nvPr>
            <p:ph type="sldNum" sz="quarter" idx="12"/>
          </p:nvPr>
        </p:nvSpPr>
        <p:spPr/>
        <p:txBody>
          <a:bodyPr/>
          <a:lstStyle/>
          <a:p>
            <a:fld id="{7F537688-BEAE-4904-826F-1C1E0645A5D0}" type="slidenum">
              <a:rPr lang="en-US" sz="2000" smtClean="0"/>
              <a:t>265</a:t>
            </a:fld>
            <a:endParaRPr lang="en-US" sz="2000" dirty="0"/>
          </a:p>
        </p:txBody>
      </p:sp>
      <p:sp>
        <p:nvSpPr>
          <p:cNvPr id="4" name="TextBox 3">
            <a:extLst>
              <a:ext uri="{FF2B5EF4-FFF2-40B4-BE49-F238E27FC236}">
                <a16:creationId xmlns:a16="http://schemas.microsoft.com/office/drawing/2014/main" id="{AC8EC26B-54BD-721F-8A75-F86AE6CDF6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1556489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EA40E7-5761-6BD3-464A-609F10210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4FD43-B392-C1AC-A4ED-11FF9047EE8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819FB24-21B6-E6D7-DBE2-2675BE989481}"/>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Epoch: </a:t>
            </a:r>
            <a:r>
              <a:rPr lang="en-US" sz="1800" dirty="0">
                <a:solidFill>
                  <a:schemeClr val="bg1"/>
                </a:solidFill>
                <a:latin typeface="Century Gothic" panose="020B0502020202020204" pitchFamily="34" charset="0"/>
              </a:rPr>
              <a:t>One complete pass through the entire training dataset.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Showing the computer all the examples once.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Batch Size: </a:t>
            </a:r>
            <a:r>
              <a:rPr lang="en-US" sz="1800" dirty="0">
                <a:solidFill>
                  <a:schemeClr val="bg1"/>
                </a:solidFill>
                <a:latin typeface="Century Gothic" panose="020B0502020202020204" pitchFamily="34" charset="0"/>
              </a:rPr>
              <a:t>Number of training examples processed at once.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many examples the computer looks at a time.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Loss Function: </a:t>
            </a:r>
            <a:r>
              <a:rPr lang="en-US" sz="1800" dirty="0">
                <a:solidFill>
                  <a:schemeClr val="bg1"/>
                </a:solidFill>
                <a:latin typeface="Century Gothic" panose="020B0502020202020204" pitchFamily="34" charset="0"/>
              </a:rPr>
              <a:t>Measures the model's prediction error.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the computer knows it made a mistake.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Weight</a:t>
            </a:r>
            <a:r>
              <a:rPr lang="en-US" sz="1800" dirty="0">
                <a:solidFill>
                  <a:schemeClr val="bg1"/>
                </a:solidFill>
                <a:latin typeface="Century Gothic" panose="020B0502020202020204" pitchFamily="34" charset="0"/>
              </a:rPr>
              <a:t>: The strength of the connection between two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strongly two "brains" influence each other.</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Learning Rate: </a:t>
            </a:r>
            <a:r>
              <a:rPr lang="en-US" sz="1800" dirty="0">
                <a:solidFill>
                  <a:schemeClr val="bg1"/>
                </a:solidFill>
                <a:latin typeface="Century Gothic" panose="020B0502020202020204" pitchFamily="34" charset="0"/>
              </a:rPr>
              <a:t>How quickly the model updates its weights.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quickly the computer learns.</a:t>
            </a:r>
          </a:p>
        </p:txBody>
      </p:sp>
      <p:sp>
        <p:nvSpPr>
          <p:cNvPr id="5" name="Footer Placeholder 4">
            <a:extLst>
              <a:ext uri="{FF2B5EF4-FFF2-40B4-BE49-F238E27FC236}">
                <a16:creationId xmlns:a16="http://schemas.microsoft.com/office/drawing/2014/main" id="{4BCE839A-F78C-5EF5-4D5E-F1C03657023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645A7EE-4BD7-51EA-C254-4260A1E2DAB4}"/>
              </a:ext>
            </a:extLst>
          </p:cNvPr>
          <p:cNvSpPr>
            <a:spLocks noGrp="1"/>
          </p:cNvSpPr>
          <p:nvPr>
            <p:ph type="sldNum" sz="quarter" idx="12"/>
          </p:nvPr>
        </p:nvSpPr>
        <p:spPr/>
        <p:txBody>
          <a:bodyPr/>
          <a:lstStyle/>
          <a:p>
            <a:fld id="{7F537688-BEAE-4904-826F-1C1E0645A5D0}" type="slidenum">
              <a:rPr lang="en-US" sz="2000" smtClean="0"/>
              <a:t>266</a:t>
            </a:fld>
            <a:endParaRPr lang="en-US" sz="2000" dirty="0"/>
          </a:p>
        </p:txBody>
      </p:sp>
      <p:sp>
        <p:nvSpPr>
          <p:cNvPr id="4" name="TextBox 3">
            <a:extLst>
              <a:ext uri="{FF2B5EF4-FFF2-40B4-BE49-F238E27FC236}">
                <a16:creationId xmlns:a16="http://schemas.microsoft.com/office/drawing/2014/main" id="{B602F32F-A8D3-EE6F-270F-3B123C739F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143375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26C8F1E-A32E-17D5-8A08-98F372996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533BF-E2A8-1152-A651-34B9612039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865A2707-0AFA-9B6E-2A01-4D485BCD1E66}"/>
              </a:ext>
            </a:extLst>
          </p:cNvPr>
          <p:cNvSpPr>
            <a:spLocks noGrp="1"/>
          </p:cNvSpPr>
          <p:nvPr>
            <p:ph idx="1"/>
          </p:nvPr>
        </p:nvSpPr>
        <p:spPr>
          <a:xfrm>
            <a:off x="348343" y="1722120"/>
            <a:ext cx="11556274" cy="4482639"/>
          </a:xfrm>
        </p:spPr>
        <p:txBody>
          <a:bodyPr>
            <a:noAutofit/>
          </a:bodyPr>
          <a:lstStyle/>
          <a:p>
            <a:pPr marL="0" indent="0">
              <a:lnSpc>
                <a:spcPct val="100000"/>
              </a:lnSpc>
              <a:buNone/>
            </a:pPr>
            <a:r>
              <a:rPr lang="en-US" sz="1900" b="1" dirty="0">
                <a:solidFill>
                  <a:schemeClr val="bg1"/>
                </a:solidFill>
                <a:latin typeface="Century Gothic" panose="020B0502020202020204" pitchFamily="34" charset="0"/>
              </a:rPr>
              <a:t>Natural Language Processing (NLP) Terms: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Tokenization: </a:t>
            </a:r>
            <a:r>
              <a:rPr lang="en-US" sz="1900" dirty="0">
                <a:solidFill>
                  <a:schemeClr val="bg1"/>
                </a:solidFill>
                <a:latin typeface="Century Gothic" panose="020B0502020202020204" pitchFamily="34" charset="0"/>
              </a:rPr>
              <a:t>Breaking down text into tokens (words, phrases).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Splitting a sentence into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Stop Words: </a:t>
            </a:r>
            <a:r>
              <a:rPr lang="en-US" sz="1900" dirty="0">
                <a:solidFill>
                  <a:schemeClr val="bg1"/>
                </a:solidFill>
                <a:latin typeface="Century Gothic" panose="020B0502020202020204" pitchFamily="34" charset="0"/>
              </a:rPr>
              <a:t>Common words (e.g., "the," "a," "is") often removed.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Words that don't carry much meaning.</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Stemming: </a:t>
            </a:r>
            <a:r>
              <a:rPr lang="en-US" sz="1900" dirty="0">
                <a:solidFill>
                  <a:schemeClr val="bg1"/>
                </a:solidFill>
                <a:latin typeface="Century Gothic" panose="020B0502020202020204" pitchFamily="34" charset="0"/>
              </a:rPr>
              <a:t>Reducing words to their root form.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Chopping off the endings of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Lemmatization: </a:t>
            </a:r>
            <a:r>
              <a:rPr lang="en-US" sz="1900" dirty="0">
                <a:solidFill>
                  <a:schemeClr val="bg1"/>
                </a:solidFill>
                <a:latin typeface="Century Gothic" panose="020B0502020202020204" pitchFamily="34" charset="0"/>
              </a:rPr>
              <a:t>Reducing words to their dictionary form (lemma).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Finding the base word.</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Corpus: </a:t>
            </a:r>
            <a:r>
              <a:rPr lang="en-US" sz="1800" dirty="0">
                <a:solidFill>
                  <a:schemeClr val="bg1"/>
                </a:solidFill>
                <a:latin typeface="Century Gothic" panose="020B0502020202020204" pitchFamily="34" charset="0"/>
              </a:rPr>
              <a:t>A large collection of text.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big library of text.</a:t>
            </a:r>
            <a:endParaRPr lang="en-US" sz="19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3978110-E80D-9A09-2176-DCB369F4A3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DE1CEC6-9B5C-FC64-E80A-51FA045CA7F4}"/>
              </a:ext>
            </a:extLst>
          </p:cNvPr>
          <p:cNvSpPr>
            <a:spLocks noGrp="1"/>
          </p:cNvSpPr>
          <p:nvPr>
            <p:ph type="sldNum" sz="quarter" idx="12"/>
          </p:nvPr>
        </p:nvSpPr>
        <p:spPr/>
        <p:txBody>
          <a:bodyPr/>
          <a:lstStyle/>
          <a:p>
            <a:fld id="{7F537688-BEAE-4904-826F-1C1E0645A5D0}" type="slidenum">
              <a:rPr lang="en-US" sz="2000" smtClean="0"/>
              <a:t>267</a:t>
            </a:fld>
            <a:endParaRPr lang="en-US" sz="2000" dirty="0"/>
          </a:p>
        </p:txBody>
      </p:sp>
      <p:sp>
        <p:nvSpPr>
          <p:cNvPr id="4" name="TextBox 3">
            <a:extLst>
              <a:ext uri="{FF2B5EF4-FFF2-40B4-BE49-F238E27FC236}">
                <a16:creationId xmlns:a16="http://schemas.microsoft.com/office/drawing/2014/main" id="{6CB85386-53CB-44B8-B014-ACAD5E4B41EB}"/>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0437824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14E3E5F-2166-E907-F305-CEA5A770F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D6131-3E6A-DE7B-9AF1-95CB347A449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A9661A4A-5A88-104A-BC08-7496B37FD8C5}"/>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2000" b="1" dirty="0">
                <a:solidFill>
                  <a:schemeClr val="bg1"/>
                </a:solidFill>
                <a:latin typeface="Century Gothic" panose="020B0502020202020204" pitchFamily="34" charset="0"/>
              </a:rPr>
              <a:t>Word Embeddings: </a:t>
            </a:r>
            <a:r>
              <a:rPr lang="en-US" sz="2000" dirty="0">
                <a:solidFill>
                  <a:schemeClr val="bg1"/>
                </a:solidFill>
                <a:latin typeface="Century Gothic" panose="020B0502020202020204" pitchFamily="34" charset="0"/>
              </a:rPr>
              <a:t>Representing words as vectors capturing semantic relationships.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Giving each word a set of coordinates in "meaning-space”.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Sentiment Analysis: </a:t>
            </a:r>
            <a:r>
              <a:rPr lang="en-US" dirty="0">
                <a:solidFill>
                  <a:schemeClr val="bg1"/>
                </a:solidFill>
                <a:latin typeface="Century Gothic" panose="020B0502020202020204" pitchFamily="34" charset="0"/>
              </a:rPr>
              <a:t>Determining the emotional tone of text.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Figuring out if someone is happy or sad based on what they wrote.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Machine Translation: </a:t>
            </a:r>
            <a:r>
              <a:rPr lang="en-US" dirty="0">
                <a:solidFill>
                  <a:schemeClr val="bg1"/>
                </a:solidFill>
                <a:latin typeface="Century Gothic" panose="020B0502020202020204" pitchFamily="34" charset="0"/>
              </a:rPr>
              <a:t>Translating text from one language to another.</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Text Summarization: </a:t>
            </a:r>
            <a:r>
              <a:rPr lang="en-US" dirty="0">
                <a:solidFill>
                  <a:schemeClr val="bg1"/>
                </a:solidFill>
                <a:latin typeface="Century Gothic" panose="020B0502020202020204" pitchFamily="34" charset="0"/>
              </a:rPr>
              <a:t>Generating a concise summary of text.</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Named Entity Recognition (NER): </a:t>
            </a:r>
            <a:r>
              <a:rPr lang="en-US" dirty="0">
                <a:solidFill>
                  <a:schemeClr val="bg1"/>
                </a:solidFill>
                <a:latin typeface="Century Gothic" panose="020B0502020202020204" pitchFamily="34" charset="0"/>
              </a:rPr>
              <a:t>Identifying and classifying named entities.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Finding and labeling names of people, places, and organizations.</a:t>
            </a:r>
          </a:p>
        </p:txBody>
      </p:sp>
      <p:sp>
        <p:nvSpPr>
          <p:cNvPr id="5" name="Footer Placeholder 4">
            <a:extLst>
              <a:ext uri="{FF2B5EF4-FFF2-40B4-BE49-F238E27FC236}">
                <a16:creationId xmlns:a16="http://schemas.microsoft.com/office/drawing/2014/main" id="{922B8F72-6C65-4511-1311-B9271238A53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ED9465-64AD-264E-DF47-BCB41886634B}"/>
              </a:ext>
            </a:extLst>
          </p:cNvPr>
          <p:cNvSpPr>
            <a:spLocks noGrp="1"/>
          </p:cNvSpPr>
          <p:nvPr>
            <p:ph type="sldNum" sz="quarter" idx="12"/>
          </p:nvPr>
        </p:nvSpPr>
        <p:spPr/>
        <p:txBody>
          <a:bodyPr/>
          <a:lstStyle/>
          <a:p>
            <a:fld id="{7F537688-BEAE-4904-826F-1C1E0645A5D0}" type="slidenum">
              <a:rPr lang="en-US" sz="2000" smtClean="0"/>
              <a:t>268</a:t>
            </a:fld>
            <a:endParaRPr lang="en-US" sz="2000" dirty="0"/>
          </a:p>
        </p:txBody>
      </p:sp>
      <p:sp>
        <p:nvSpPr>
          <p:cNvPr id="4" name="TextBox 3">
            <a:extLst>
              <a:ext uri="{FF2B5EF4-FFF2-40B4-BE49-F238E27FC236}">
                <a16:creationId xmlns:a16="http://schemas.microsoft.com/office/drawing/2014/main" id="{C3835ED1-235E-BF3A-AF5D-7A2463312DED}"/>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69900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164AE7F-F005-6937-F110-4124B3C909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BE680-5C3A-C48E-16EB-0FEA8D5A71E3}"/>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5FE7C21-71C5-B5FC-3B03-DC5344590DF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A3B90A6-CAC6-9035-0977-806BCCAA6848}"/>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9876B13-1B4F-4C42-AF8D-50B35146F88C}"/>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DF94BD75-4CDC-63FC-0EFE-1D0BB6A442AC}"/>
              </a:ext>
            </a:extLst>
          </p:cNvPr>
          <p:cNvSpPr>
            <a:spLocks noGrp="1"/>
          </p:cNvSpPr>
          <p:nvPr>
            <p:ph type="sldNum" sz="quarter" idx="12"/>
          </p:nvPr>
        </p:nvSpPr>
        <p:spPr/>
        <p:txBody>
          <a:bodyPr/>
          <a:lstStyle/>
          <a:p>
            <a:fld id="{7F537688-BEAE-4904-826F-1C1E0645A5D0}" type="slidenum">
              <a:rPr lang="en-US" sz="1800" smtClean="0"/>
              <a:t>269</a:t>
            </a:fld>
            <a:endParaRPr lang="en-US" sz="1800" dirty="0"/>
          </a:p>
        </p:txBody>
      </p:sp>
      <p:sp>
        <p:nvSpPr>
          <p:cNvPr id="4" name="TextBox 3">
            <a:extLst>
              <a:ext uri="{FF2B5EF4-FFF2-40B4-BE49-F238E27FC236}">
                <a16:creationId xmlns:a16="http://schemas.microsoft.com/office/drawing/2014/main" id="{144007A9-2A02-A8EE-2328-B406DF084BC0}"/>
              </a:ext>
            </a:extLst>
          </p:cNvPr>
          <p:cNvSpPr txBox="1"/>
          <p:nvPr/>
        </p:nvSpPr>
        <p:spPr>
          <a:xfrm>
            <a:off x="5631255" y="4523895"/>
            <a:ext cx="6247261" cy="1746632"/>
          </a:xfrm>
          <a:prstGeom prst="rect">
            <a:avLst/>
          </a:prstGeom>
          <a:noFill/>
        </p:spPr>
        <p:txBody>
          <a:bodyPr wrap="square">
            <a:spAutoFit/>
          </a:bodyPr>
          <a:lstStyle/>
          <a:p>
            <a:pPr algn="ctr">
              <a:lnSpc>
                <a:spcPts val="4305"/>
              </a:lnSpc>
            </a:pPr>
            <a:r>
              <a:rPr lang="en-US" sz="3200" b="1" spc="65" dirty="0">
                <a:solidFill>
                  <a:srgbClr val="FFFFFF"/>
                </a:solidFill>
                <a:latin typeface="Bradley Hand ITC" panose="03070402050302030203" pitchFamily="66" charset="0"/>
                <a:cs typeface="Arial"/>
              </a:rPr>
              <a:t>Next Class should be on LLM and it’s advanced techniques  and Model Deployment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3904727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36F07-970F-4CFA-969A-F217512D7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66531-441E-9653-EF73-351F773214DF}"/>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F445EEC-09B8-ABDD-19FB-CA3DB590E44A}"/>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D59EBA43-3A4F-09C7-59E0-142B0885DFFC}"/>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6EED227-DFCD-3167-B446-08BBECCEA6A4}"/>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FAC67CB1-29E8-43B0-E1E3-5B9E5F58D05B}"/>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029C0C74-7D78-4DB7-64B9-DE4B4227826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F18282-B16E-BCB0-F4F6-5C5191DF2117}"/>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04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605CAF-24F0-A992-FFE3-2BD3B4669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60F39-EB6D-08A9-CD20-80846EEFF73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EDAA6EA5-0EBB-83BC-441D-C0FA6F97DB5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932E4E6E-E3DA-3014-B2C6-943D0FEC4842}"/>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BB22BD29-362A-0E8F-84C8-5AD1733C97C4}"/>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3514A678-5EEA-0F66-3122-2192224C7F98}"/>
              </a:ext>
            </a:extLst>
          </p:cNvPr>
          <p:cNvSpPr>
            <a:spLocks noGrp="1"/>
          </p:cNvSpPr>
          <p:nvPr>
            <p:ph type="sldNum" sz="quarter" idx="12"/>
          </p:nvPr>
        </p:nvSpPr>
        <p:spPr/>
        <p:txBody>
          <a:bodyPr/>
          <a:lstStyle/>
          <a:p>
            <a:fld id="{7F537688-BEAE-4904-826F-1C1E0645A5D0}" type="slidenum">
              <a:rPr lang="en-US" sz="1800" smtClean="0"/>
              <a:t>50</a:t>
            </a:fld>
            <a:endParaRPr lang="en-US" sz="1800" dirty="0"/>
          </a:p>
        </p:txBody>
      </p:sp>
      <p:sp>
        <p:nvSpPr>
          <p:cNvPr id="4" name="TextBox 3">
            <a:extLst>
              <a:ext uri="{FF2B5EF4-FFF2-40B4-BE49-F238E27FC236}">
                <a16:creationId xmlns:a16="http://schemas.microsoft.com/office/drawing/2014/main" id="{960B7493-704A-DDC9-004A-841452B4199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3265547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097BA-79DB-5A21-DEA8-ABDA5DDDD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675F6-6322-CB73-F965-671F82A6865A}"/>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9B9A07CA-4E61-098E-0221-21897735A48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BDF08C3C-9A08-CCD0-EA09-A1A8F4B8F70E}"/>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57DAE15-BAFC-11D5-9A92-B4844F40D12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9725E20-F2E2-5927-A5D2-B2F6626AB765}"/>
              </a:ext>
            </a:extLst>
          </p:cNvPr>
          <p:cNvSpPr>
            <a:spLocks noGrp="1"/>
          </p:cNvSpPr>
          <p:nvPr>
            <p:ph type="sldNum" sz="quarter" idx="12"/>
          </p:nvPr>
        </p:nvSpPr>
        <p:spPr/>
        <p:txBody>
          <a:bodyPr/>
          <a:lstStyle/>
          <a:p>
            <a:fld id="{7F537688-BEAE-4904-826F-1C1E0645A5D0}" type="slidenum">
              <a:rPr lang="en-US" sz="1800" smtClean="0"/>
              <a:t>51</a:t>
            </a:fld>
            <a:endParaRPr lang="en-US" sz="1800" dirty="0"/>
          </a:p>
        </p:txBody>
      </p:sp>
      <p:sp>
        <p:nvSpPr>
          <p:cNvPr id="4" name="TextBox 3">
            <a:extLst>
              <a:ext uri="{FF2B5EF4-FFF2-40B4-BE49-F238E27FC236}">
                <a16:creationId xmlns:a16="http://schemas.microsoft.com/office/drawing/2014/main" id="{91C74646-84D1-D948-39A6-D82B483566B5}"/>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6DE8755-7A09-E08A-72F4-120E2C1F98B7}"/>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11</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1836835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3A0368-AF2D-B2B9-2C2A-923020EE9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D0357-5720-A188-7D33-975F5D9A50B4}"/>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3BFFF60B-BB60-623F-4663-FB084434DC8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5B553B1-2DE2-13D8-1F7D-B0BC7F54E35E}"/>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AC91C79A-1401-8E03-0898-EABECF849BD9}"/>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0E116C9D-0BA1-AFAD-FAAD-EA8E3A192051}"/>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Tree>
    <p:extLst>
      <p:ext uri="{BB962C8B-B14F-4D97-AF65-F5344CB8AC3E}">
        <p14:creationId xmlns:p14="http://schemas.microsoft.com/office/powerpoint/2010/main" val="2876363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0EAE14-B451-CD02-3DB0-D3E041A8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8F147-8D78-009B-D9A7-D280AC7EBE7F}"/>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813B39B-84C2-B479-BCE0-F3323E901737}"/>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AFB80A45-BBB7-0DFB-D348-19577A8E2305}"/>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C96AADA-C331-3A29-0A5D-46C36FF31BD1}"/>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C9FFFC05-DA0A-B13D-B2DB-105774ABE504}"/>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Tree>
    <p:extLst>
      <p:ext uri="{BB962C8B-B14F-4D97-AF65-F5344CB8AC3E}">
        <p14:creationId xmlns:p14="http://schemas.microsoft.com/office/powerpoint/2010/main" val="2040789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BD2901-956E-39D7-2A77-ACB0D04B2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9E66-4327-E96C-636C-09233BC6BF75}"/>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9FE4E6DB-2D4F-526B-8F52-F4CF46DBFBF9}"/>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4431D84-A2E7-BF06-64CB-B7C00A8D4C58}"/>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B65171BA-8B33-A345-D58F-E699E1FC38AA}"/>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1A55797-FCB3-59FB-4861-C6D29FA7CFA1}"/>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8AC2D0F1-82CB-092F-2837-C03B145F8EE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38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36633D-6D51-6881-FA91-0B73E9B4A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EC363-A454-B79D-FA74-BF3F7C6D0EF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1D791AB6-3866-B761-A12D-5F58B28A0845}"/>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AD49B54-71E0-30C9-E45E-01868FE6B4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BD6556-4E8D-F8CD-A93C-04C5A06640FC}"/>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7" name="TextBox 6">
            <a:extLst>
              <a:ext uri="{FF2B5EF4-FFF2-40B4-BE49-F238E27FC236}">
                <a16:creationId xmlns:a16="http://schemas.microsoft.com/office/drawing/2014/main" id="{5F824526-830C-022C-1A6B-2D10254D7980}"/>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583DE66E-168F-7BFB-D864-33283325186A}"/>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4F220B2F-1380-D9FC-0A80-7B3AE3B49BF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ECE89B83-E796-351E-F286-CFF76963B24B}"/>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6B8A6BE9-E5F3-5BAA-3CC2-C7CF3BAC69A4}"/>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830219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927713-746A-3861-8568-2D1314E13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66C6-29AB-E766-6208-5008EE4271C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a:t>
            </a:r>
          </a:p>
        </p:txBody>
      </p:sp>
      <p:sp>
        <p:nvSpPr>
          <p:cNvPr id="3" name="Content Placeholder 2">
            <a:extLst>
              <a:ext uri="{FF2B5EF4-FFF2-40B4-BE49-F238E27FC236}">
                <a16:creationId xmlns:a16="http://schemas.microsoft.com/office/drawing/2014/main" id="{A71FA317-4B24-0009-4855-0E12172BB608}"/>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100D7340-190C-02F4-53CF-F4FE39482F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545B66-23F3-769E-ECB2-E5F6D7AC1A9C}"/>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TextBox 3">
            <a:extLst>
              <a:ext uri="{FF2B5EF4-FFF2-40B4-BE49-F238E27FC236}">
                <a16:creationId xmlns:a16="http://schemas.microsoft.com/office/drawing/2014/main" id="{318B777F-DCBA-A3AC-DF4A-F86DB1E0139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967983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0ADFDE-8EBF-DC16-C47D-0FA55EBD4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425B-08B3-0D75-8660-F3E9C3A70802}"/>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2BD7981A-BE83-7F02-CD19-AAD51F60B9AB}"/>
              </a:ext>
            </a:extLst>
          </p:cNvPr>
          <p:cNvSpPr>
            <a:spLocks noGrp="1"/>
          </p:cNvSpPr>
          <p:nvPr>
            <p:ph idx="1"/>
          </p:nvPr>
        </p:nvSpPr>
        <p:spPr/>
        <p:txBody>
          <a:bodyPr>
            <a:normAutofit fontScale="92500" lnSpcReduction="20000"/>
          </a:bodyPr>
          <a:lstStyle/>
          <a:p>
            <a:r>
              <a:rPr lang="en-US" dirty="0">
                <a:solidFill>
                  <a:schemeClr val="bg1"/>
                </a:solidFill>
                <a:latin typeface="Century Gothic" panose="020B0502020202020204" pitchFamily="34" charset="0"/>
              </a:rPr>
              <a:t>1️⃣ Text Preprocessing Techniques</a:t>
            </a:r>
          </a:p>
          <a:p>
            <a:r>
              <a:rPr lang="en-US" dirty="0">
                <a:solidFill>
                  <a:schemeClr val="bg1"/>
                </a:solidFill>
                <a:latin typeface="Century Gothic" panose="020B0502020202020204" pitchFamily="34" charset="0"/>
              </a:rPr>
              <a:t>2️⃣ Stemming and Lemmatization </a:t>
            </a:r>
          </a:p>
          <a:p>
            <a:r>
              <a:rPr lang="en-US" dirty="0">
                <a:solidFill>
                  <a:schemeClr val="bg1"/>
                </a:solidFill>
                <a:latin typeface="Century Gothic" panose="020B0502020202020204" pitchFamily="34" charset="0"/>
              </a:rPr>
              <a:t>3️⃣  Hands-on NLP Tasks</a:t>
            </a:r>
          </a:p>
          <a:p>
            <a:r>
              <a:rPr lang="en-US" dirty="0">
                <a:solidFill>
                  <a:schemeClr val="bg1"/>
                </a:solidFill>
                <a:latin typeface="Century Gothic" panose="020B0502020202020204" pitchFamily="34" charset="0"/>
              </a:rPr>
              <a:t>4️⃣ Brain Teasers &amp; Discussion </a:t>
            </a:r>
          </a:p>
          <a:p>
            <a:pPr marL="0" indent="0">
              <a:lnSpc>
                <a:spcPct val="100000"/>
              </a:lnSpc>
              <a:buNone/>
            </a:pPr>
            <a:r>
              <a:rPr lang="en-US" dirty="0">
                <a:solidFill>
                  <a:schemeClr val="bg1"/>
                </a:solidFill>
                <a:latin typeface="Century Gothic" panose="020B0502020202020204" pitchFamily="34" charset="0"/>
              </a:rPr>
              <a:t> 5️⃣ Tokenization: </a:t>
            </a:r>
            <a:r>
              <a:rPr lang="en-US" sz="2000" b="1" dirty="0">
                <a:solidFill>
                  <a:schemeClr val="bg1"/>
                </a:solidFill>
                <a:latin typeface="Century Gothic" panose="020B0502020202020204" pitchFamily="34" charset="0"/>
              </a:rPr>
              <a:t>Sentence Tokenization </a:t>
            </a:r>
            <a:r>
              <a:rPr lang="en-US" sz="2000" dirty="0">
                <a:solidFill>
                  <a:schemeClr val="bg1"/>
                </a:solidFill>
                <a:latin typeface="Century Gothic" panose="020B0502020202020204" pitchFamily="34" charset="0"/>
              </a:rPr>
              <a:t>(Sentence-Level Tokenization)</a:t>
            </a:r>
          </a:p>
          <a:p>
            <a:pPr marL="0" indent="0">
              <a:lnSpc>
                <a:spcPct val="100000"/>
              </a:lnSpc>
              <a:buNone/>
            </a:pPr>
            <a:r>
              <a:rPr lang="en-US" sz="2000" b="1" dirty="0">
                <a:solidFill>
                  <a:schemeClr val="bg1"/>
                </a:solidFill>
                <a:latin typeface="Century Gothic" panose="020B0502020202020204" pitchFamily="34" charset="0"/>
              </a:rPr>
              <a:t>	Word Tokenization </a:t>
            </a:r>
            <a:r>
              <a:rPr lang="en-US" sz="2000" dirty="0">
                <a:solidFill>
                  <a:schemeClr val="bg1"/>
                </a:solidFill>
                <a:latin typeface="Century Gothic" panose="020B0502020202020204" pitchFamily="34" charset="0"/>
              </a:rPr>
              <a:t>(Word-Level Tokenization)</a:t>
            </a:r>
          </a:p>
          <a:p>
            <a:pPr marL="0" indent="0">
              <a:lnSpc>
                <a:spcPct val="100000"/>
              </a:lnSpc>
              <a:buNone/>
            </a:pPr>
            <a:r>
              <a:rPr lang="en-US" sz="2000" b="1" dirty="0">
                <a:solidFill>
                  <a:schemeClr val="bg1"/>
                </a:solidFill>
                <a:latin typeface="Century Gothic" panose="020B0502020202020204" pitchFamily="34" charset="0"/>
              </a:rPr>
              <a:t>	</a:t>
            </a:r>
            <a:r>
              <a:rPr lang="en-US" sz="2000" b="1" dirty="0" err="1">
                <a:solidFill>
                  <a:schemeClr val="bg1"/>
                </a:solidFill>
                <a:latin typeface="Century Gothic" panose="020B0502020202020204" pitchFamily="34" charset="0"/>
              </a:rPr>
              <a:t>Subword</a:t>
            </a:r>
            <a:r>
              <a:rPr lang="en-US" sz="2000" b="1" dirty="0">
                <a:solidFill>
                  <a:schemeClr val="bg1"/>
                </a:solidFill>
                <a:latin typeface="Century Gothic" panose="020B0502020202020204" pitchFamily="34" charset="0"/>
              </a:rPr>
              <a:t> Tokenization</a:t>
            </a:r>
          </a:p>
          <a:p>
            <a:pPr marL="0" indent="0">
              <a:lnSpc>
                <a:spcPct val="100000"/>
              </a:lnSpc>
              <a:buNone/>
            </a:pPr>
            <a:r>
              <a:rPr lang="en-US" sz="2000" b="1" dirty="0">
                <a:solidFill>
                  <a:schemeClr val="bg1"/>
                </a:solidFill>
                <a:latin typeface="Century Gothic" panose="020B0502020202020204" pitchFamily="34" charset="0"/>
              </a:rPr>
              <a:t>	Character-level Tokenization</a:t>
            </a:r>
          </a:p>
          <a:p>
            <a:pPr marL="0" indent="0">
              <a:lnSpc>
                <a:spcPct val="100000"/>
              </a:lnSpc>
              <a:buNone/>
            </a:pPr>
            <a:r>
              <a:rPr lang="en-US" dirty="0">
                <a:solidFill>
                  <a:schemeClr val="bg1"/>
                </a:solidFill>
                <a:latin typeface="Century Gothic" panose="020B0502020202020204" pitchFamily="34" charset="0"/>
              </a:rPr>
              <a:t> 6️⃣ </a:t>
            </a:r>
            <a:r>
              <a:rPr lang="en-US" sz="2000" b="1" dirty="0">
                <a:solidFill>
                  <a:schemeClr val="bg1"/>
                </a:solidFill>
                <a:latin typeface="Century Gothic" panose="020B0502020202020204" pitchFamily="34" charset="0"/>
              </a:rPr>
              <a:t>Numerical Representation: </a:t>
            </a:r>
            <a:r>
              <a:rPr lang="en-US" sz="2000" dirty="0">
                <a:solidFill>
                  <a:schemeClr val="bg1"/>
                </a:solidFill>
                <a:latin typeface="Century Gothic" panose="020B0502020202020204" pitchFamily="34" charset="0"/>
              </a:rPr>
              <a:t>Vocabulary and Integer Encoding</a:t>
            </a:r>
          </a:p>
          <a:p>
            <a:r>
              <a:rPr lang="en-US" dirty="0">
                <a:solidFill>
                  <a:schemeClr val="bg1"/>
                </a:solidFill>
                <a:latin typeface="Century Gothic" panose="020B0502020202020204" pitchFamily="34" charset="0"/>
              </a:rPr>
              <a:t>7️⃣</a:t>
            </a:r>
            <a:r>
              <a:rPr lang="en-US" sz="2000" b="1" dirty="0">
                <a:solidFill>
                  <a:schemeClr val="bg1"/>
                </a:solidFill>
                <a:latin typeface="Century Gothic" panose="020B0502020202020204" pitchFamily="34" charset="0"/>
              </a:rPr>
              <a:t> Numerical Representation: </a:t>
            </a:r>
            <a:r>
              <a:rPr lang="en-US" sz="2000" dirty="0">
                <a:solidFill>
                  <a:schemeClr val="bg1"/>
                </a:solidFill>
                <a:latin typeface="Century Gothic" panose="020B0502020202020204" pitchFamily="34" charset="0"/>
              </a:rPr>
              <a:t>One-Hot Encoding</a:t>
            </a:r>
          </a:p>
          <a:p>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B279036-06DD-578E-46A2-D9962C80198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25CF960-254D-34E7-02EE-9A06F8C95B77}"/>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7" name="TextBox 6">
            <a:extLst>
              <a:ext uri="{FF2B5EF4-FFF2-40B4-BE49-F238E27FC236}">
                <a16:creationId xmlns:a16="http://schemas.microsoft.com/office/drawing/2014/main" id="{65D1CB20-2308-4540-2C85-BC236A6AD4B3}"/>
              </a:ext>
            </a:extLst>
          </p:cNvPr>
          <p:cNvSpPr txBox="1"/>
          <p:nvPr/>
        </p:nvSpPr>
        <p:spPr>
          <a:xfrm rot="21321536">
            <a:off x="6841258" y="5669039"/>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19336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79" y="1737360"/>
            <a:ext cx="10380617" cy="4593771"/>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400" dirty="0">
                <a:solidFill>
                  <a:schemeClr val="bg1"/>
                </a:solidFill>
                <a:latin typeface="Century Gothic" panose="020B0502020202020204" pitchFamily="34" charset="0"/>
              </a:rPr>
              <a:t>Question: Given this raw text:👉 </a:t>
            </a: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4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2"/>
            <a:ext cx="10058400" cy="4494107"/>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79" y="1737360"/>
            <a:ext cx="10293531" cy="4684229"/>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737360"/>
            <a:ext cx="10058400" cy="4619897"/>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Question: Given this raw text:👉</a:t>
            </a:r>
          </a:p>
          <a:p>
            <a:pPr marL="0" indent="0">
              <a:lnSpc>
                <a:spcPct val="150000"/>
              </a:lnSpc>
              <a:buNone/>
            </a:pP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whats the output?</a:t>
            </a:r>
          </a:p>
          <a:p>
            <a:pPr marL="0" indent="0">
              <a:lnSpc>
                <a:spcPct val="150000"/>
              </a:lnSpc>
              <a:buNone/>
            </a:pPr>
            <a:r>
              <a:rPr lang="en-US" sz="2400" dirty="0">
                <a:solidFill>
                  <a:schemeClr val="bg1"/>
                </a:solidFill>
                <a:latin typeface="Century Gothic" panose="020B0502020202020204" pitchFamily="34" charset="0"/>
              </a:rPr>
              <a:t>4️⃣ Stemming &amp; Lemmatization: If we use:</a:t>
            </a:r>
          </a:p>
          <a:p>
            <a:pPr marL="0" indent="0">
              <a:lnSpc>
                <a:spcPct val="150000"/>
              </a:lnSpc>
              <a:buNone/>
            </a:pPr>
            <a:r>
              <a:rPr lang="en-US" sz="2400"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sz="2400"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775556"/>
            <a:ext cx="10058400" cy="1161045"/>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799" y="2812869"/>
            <a:ext cx="10689771" cy="3463865"/>
          </a:xfrm>
          <a:prstGeom prst="rect">
            <a:avLst/>
          </a:prstGeom>
        </p:spPr>
        <p:txBody>
          <a:bodyPr vert="horz" lIns="91440" tIns="45720" rIns="91440" bIns="45720" rtlCol="0" anchor="t">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8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a:t>
            </a:r>
          </a:p>
          <a:p>
            <a:pPr>
              <a:lnSpc>
                <a:spcPct val="120000"/>
              </a:lnSpc>
            </a:pPr>
            <a:r>
              <a:rPr lang="en-US" sz="2800" dirty="0">
                <a:solidFill>
                  <a:srgbClr val="DD9C19"/>
                </a:solidFill>
                <a:latin typeface="Century Gothic" panose="020B0502020202020204" pitchFamily="34" charset="0"/>
              </a:rPr>
              <a:t>"clean" → "clean" (remains the same)</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154083" y="1712059"/>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80" y="2648048"/>
            <a:ext cx="10868298" cy="3880448"/>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14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"amazing" (unchanged)</a:t>
            </a:r>
          </a:p>
          <a:p>
            <a:pPr>
              <a:lnSpc>
                <a:spcPct val="120000"/>
              </a:lnSpc>
            </a:pPr>
            <a:r>
              <a:rPr lang="en-US" sz="2800" dirty="0">
                <a:solidFill>
                  <a:srgbClr val="DD9C19"/>
                </a:solidFill>
                <a:latin typeface="Century Gothic" panose="020B0502020202020204" pitchFamily="34" charset="0"/>
              </a:rPr>
              <a:t>"clean" → "clean“</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72016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158240" y="5654977"/>
            <a:ext cx="10436835" cy="562943"/>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769326"/>
            <a:ext cx="10436835" cy="3531886"/>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 Try This! </a:t>
            </a:r>
          </a:p>
          <a:p>
            <a:pPr marL="0" indent="0">
              <a:lnSpc>
                <a:spcPct val="150000"/>
              </a:lnSpc>
              <a:buNone/>
            </a:pPr>
            <a:r>
              <a:rPr lang="en-US" sz="2800" dirty="0">
                <a:solidFill>
                  <a:schemeClr val="bg1"/>
                </a:solidFill>
                <a:latin typeface="Century Gothic" panose="020B0502020202020204" pitchFamily="34" charset="0"/>
              </a:rPr>
              <a:t>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589292"/>
            <a:ext cx="6731736" cy="2677656"/>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get the questions and attempts right to this extent,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737360"/>
            <a:ext cx="10404244" cy="4684229"/>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a:t>
            </a:r>
            <a:r>
              <a:rPr lang="en-US" sz="3200" b="1" dirty="0">
                <a:solidFill>
                  <a:schemeClr val="bg1"/>
                </a:solidFill>
                <a:latin typeface="Century Gothic" panose="020B0502020202020204" pitchFamily="34" charset="0"/>
              </a:rPr>
              <a:t>grew</a:t>
            </a:r>
            <a:r>
              <a:rPr lang="en-US" sz="3200" dirty="0">
                <a:solidFill>
                  <a:schemeClr val="bg1"/>
                </a:solidFill>
                <a:latin typeface="Century Gothic" panose="020B0502020202020204" pitchFamily="34" charset="0"/>
              </a:rPr>
              <a:t> is a token.</a:t>
            </a:r>
          </a:p>
          <a:p>
            <a:pPr marL="0" indent="0">
              <a:lnSpc>
                <a:spcPct val="150000"/>
              </a:lnSpc>
              <a:buNone/>
            </a:pPr>
            <a:r>
              <a:rPr lang="en-US" sz="3200" b="1" dirty="0">
                <a:solidFill>
                  <a:schemeClr val="bg1"/>
                </a:solidFill>
                <a:latin typeface="Century Gothic" panose="020B0502020202020204" pitchFamily="34" charset="0"/>
              </a:rPr>
              <a:t>Pretty</a:t>
            </a:r>
            <a:r>
              <a:rPr lang="en-US" sz="3200" dirty="0">
                <a:solidFill>
                  <a:schemeClr val="bg1"/>
                </a:solidFill>
                <a:latin typeface="Century Gothic" panose="020B0502020202020204" pitchFamily="34" charset="0"/>
              </a:rPr>
              <a:t>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lnSpcReduction="10000"/>
          </a:bodyPr>
          <a:lstStyle/>
          <a:p>
            <a:pPr>
              <a:lnSpc>
                <a:spcPct val="100000"/>
              </a:lnSpc>
              <a:buFontTx/>
              <a:buChar char="-"/>
            </a:pPr>
            <a:r>
              <a:rPr lang="en-US" sz="2800" b="1" dirty="0">
                <a:solidFill>
                  <a:schemeClr val="bg1"/>
                </a:solidFill>
                <a:latin typeface="Century Gothic" panose="020B0502020202020204" pitchFamily="34" charset="0"/>
              </a:rPr>
              <a:t>Sentence Tokenization </a:t>
            </a:r>
            <a:r>
              <a:rPr lang="en-US" sz="28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800" dirty="0">
                <a:solidFill>
                  <a:schemeClr val="bg1"/>
                </a:solidFill>
                <a:latin typeface="Century Gothic" panose="020B0502020202020204" pitchFamily="34" charset="0"/>
              </a:rPr>
              <a:t>Example:</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a:t>
            </a:r>
            <a:r>
              <a:rPr lang="en-US" sz="2800" dirty="0">
                <a:solidFill>
                  <a:schemeClr val="bg1"/>
                </a:solidFill>
                <a:latin typeface="Century Gothic" panose="020B0502020202020204" pitchFamily="34" charset="0"/>
              </a:rPr>
              <a:t> </a:t>
            </a:r>
          </a:p>
          <a:p>
            <a:pPr marL="0" indent="0">
              <a:lnSpc>
                <a:spcPct val="100000"/>
              </a:lnSpc>
              <a:buNone/>
            </a:pPr>
            <a:r>
              <a:rPr lang="en-US" sz="2800" dirty="0">
                <a:solidFill>
                  <a:schemeClr val="bg1"/>
                </a:solidFill>
                <a:latin typeface="Century Gothic" panose="020B0502020202020204" pitchFamily="34" charset="0"/>
              </a:rPr>
              <a:t>["The cat sat on the mat.", "The dog barked."]</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sent_tokenize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rPr>
              <a:t>function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36704"/>
            <a:ext cx="8638904" cy="4093987"/>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Word Tokenization </a:t>
            </a:r>
            <a:r>
              <a:rPr lang="en-US" sz="28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800" dirty="0">
                <a:solidFill>
                  <a:schemeClr val="bg1"/>
                </a:solidFill>
                <a:latin typeface="Century Gothic" panose="020B0502020202020204" pitchFamily="34" charset="0"/>
              </a:rPr>
              <a:t>Example: </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 </a:t>
            </a:r>
          </a:p>
          <a:p>
            <a:pPr marL="0" indent="0">
              <a:lnSpc>
                <a:spcPct val="100000"/>
              </a:lnSpc>
              <a:buNone/>
            </a:pPr>
            <a:r>
              <a:rPr lang="en-US" sz="2800" dirty="0">
                <a:solidFill>
                  <a:schemeClr val="bg1"/>
                </a:solidFill>
                <a:latin typeface="Century Gothic" panose="020B0502020202020204" pitchFamily="34" charset="0"/>
              </a:rPr>
              <a:t>['The', 'cat', 'sat', 'on', 'the', 'mat', '.', 'The', 'dog', 'barked', '.’] </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word_tokenize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cs typeface="Courier New" panose="02070309020205020404" pitchFamily="49" charset="0"/>
              </a:rPr>
              <a:t>function</a:t>
            </a:r>
            <a:r>
              <a:rPr lang="en-US" sz="2800" dirty="0">
                <a:solidFill>
                  <a:schemeClr val="bg1"/>
                </a:solidFill>
                <a:latin typeface="Century Gothic" panose="020B0502020202020204" pitchFamily="34" charset="0"/>
              </a:rPr>
              <a:t>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233704"/>
            <a:ext cx="9596848" cy="3989686"/>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 Here is where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 comes in.</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a:t>
            </a:r>
            <a:r>
              <a:rPr lang="en-US" sz="2400" b="1" dirty="0">
                <a:solidFill>
                  <a:schemeClr val="bg1"/>
                </a:solidFill>
                <a:latin typeface="Century Gothic" panose="020B0502020202020204" pitchFamily="34" charset="0"/>
              </a:rPr>
              <a:t>'out-of-vocabulary' </a:t>
            </a:r>
            <a:r>
              <a:rPr lang="en-US" sz="2400" dirty="0">
                <a:solidFill>
                  <a:schemeClr val="bg1"/>
                </a:solidFill>
                <a:latin typeface="Century Gothic" panose="020B0502020202020204" pitchFamily="34" charset="0"/>
              </a:rPr>
              <a:t>(OOV)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a:t>
            </a:r>
            <a:r>
              <a:rPr lang="en-US" sz="2400" b="1" dirty="0">
                <a:solidFill>
                  <a:schemeClr val="bg1"/>
                </a:solidFill>
                <a:latin typeface="Century Gothic" panose="020B0502020202020204" pitchFamily="34" charset="0"/>
              </a:rPr>
              <a:t>Byte Pair Encoding (BPE) </a:t>
            </a:r>
            <a:r>
              <a:rPr lang="en-US" sz="2400" dirty="0">
                <a:solidFill>
                  <a:schemeClr val="bg1"/>
                </a:solidFill>
                <a:latin typeface="Century Gothic" panose="020B0502020202020204" pitchFamily="34" charset="0"/>
              </a:rPr>
              <a:t>and </a:t>
            </a:r>
            <a:r>
              <a:rPr lang="en-US" sz="2400" b="1" dirty="0" err="1">
                <a:solidFill>
                  <a:schemeClr val="bg1"/>
                </a:solidFill>
                <a:latin typeface="Century Gothic" panose="020B0502020202020204" pitchFamily="34" charset="0"/>
              </a:rPr>
              <a:t>WordPiece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8475" r="27932" b="21206"/>
          <a:stretch/>
        </p:blipFill>
        <p:spPr>
          <a:xfrm>
            <a:off x="984582" y="2325189"/>
            <a:ext cx="11146455" cy="3902154"/>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a:t>
            </a:r>
            <a:r>
              <a:rPr lang="en-US" sz="2400" b="1" dirty="0">
                <a:solidFill>
                  <a:schemeClr val="bg1"/>
                </a:solidFill>
                <a:latin typeface="Century Gothic" panose="020B0502020202020204" pitchFamily="34" charset="0"/>
              </a:rPr>
              <a:t>THE</a:t>
            </a:r>
            <a:r>
              <a:rPr lang="en-US" sz="2400" dirty="0">
                <a:solidFill>
                  <a:schemeClr val="bg1"/>
                </a:solidFill>
                <a:latin typeface="Century Gothic" panose="020B0502020202020204" pitchFamily="34" charset="0"/>
              </a:rPr>
              <a:t> appeared just once in the generated list called </a:t>
            </a:r>
            <a:r>
              <a:rPr lang="en-US" sz="2400" b="1" dirty="0">
                <a:solidFill>
                  <a:schemeClr val="bg1"/>
                </a:solidFill>
                <a:latin typeface="Century Gothic" panose="020B0502020202020204" pitchFamily="34" charset="0"/>
              </a:rPr>
              <a:t>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20616</TotalTime>
  <Words>18008</Words>
  <Application>Microsoft Office PowerPoint</Application>
  <PresentationFormat>Widescreen</PresentationFormat>
  <Paragraphs>2065</Paragraphs>
  <Slides>269</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269</vt:i4>
      </vt:variant>
    </vt:vector>
  </HeadingPairs>
  <TitlesOfParts>
    <vt:vector size="280" baseType="lpstr">
      <vt:lpstr>Arial Unicode MS</vt:lpstr>
      <vt:lpstr>Arial</vt:lpstr>
      <vt:lpstr>Bradley Hand ITC</vt:lpstr>
      <vt:lpstr>Calibri</vt:lpstr>
      <vt:lpstr>Calibri Light</vt:lpstr>
      <vt:lpstr>Caxton Lt BT</vt:lpstr>
      <vt:lpstr>Century Gothic</vt:lpstr>
      <vt:lpstr>Courier New</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The END</vt:lpstr>
      <vt:lpstr>NATURAL LANGUAGE PROCESSING (NLP)  TEXT PREPROCESSING AND TOKENIZATION</vt:lpstr>
      <vt:lpstr>Why are we here</vt:lpstr>
      <vt:lpstr>Classes Structure</vt:lpstr>
      <vt:lpstr>Who should be here</vt:lpstr>
      <vt:lpstr>Who should be here</vt:lpstr>
      <vt:lpstr>Who I am?</vt:lpstr>
      <vt:lpstr>Quick Recap</vt:lpstr>
      <vt:lpstr>Course Structure</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QUESTIONS AND ANSWER</vt:lpstr>
      <vt:lpstr>The END</vt:lpstr>
      <vt:lpstr>NATURAL LANGUAGE PROCESSING (NLP)  NUMERICAL REPRESENTATION (WORD EMBEDDING) &amp; RECURRENT NEURAL NETWORK</vt:lpstr>
      <vt:lpstr>Why are we here</vt:lpstr>
      <vt:lpstr>Classes Structure</vt:lpstr>
      <vt:lpstr>Who should be here</vt:lpstr>
      <vt:lpstr>Who should be here</vt:lpstr>
      <vt:lpstr>Who I am?</vt:lpstr>
      <vt:lpstr>Quick Recap (First Class)</vt:lpstr>
      <vt:lpstr>Quick Recap (Second Class)</vt:lpstr>
      <vt:lpstr>Course Structure</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QUESTIONS AND ANSWERS</vt:lpstr>
      <vt:lpstr>The END</vt:lpstr>
      <vt:lpstr>NATURAL LANGUAGE PROCESSING (NLP)  TRANSFORMERS, ATTENTION AND PRETRAINED NLP MODELS (HUGGING FACE, GPT)</vt:lpstr>
      <vt:lpstr>Why are we here</vt:lpstr>
      <vt:lpstr>Classes Structure</vt:lpstr>
      <vt:lpstr>Who should be here</vt:lpstr>
      <vt:lpstr>Who should be here</vt:lpstr>
      <vt:lpstr>Who I am?</vt:lpstr>
      <vt:lpstr>Quick Recap (First Class)</vt:lpstr>
      <vt:lpstr>Quick Recap (Second Class)</vt:lpstr>
      <vt:lpstr>Quick Recap (Third Class)</vt:lpstr>
      <vt:lpstr>Class Structure</vt:lpstr>
      <vt:lpstr>Bottleneck of RNNs</vt:lpstr>
      <vt:lpstr>Addressing Limitations:</vt:lpstr>
      <vt:lpstr>The Transformer</vt:lpstr>
      <vt:lpstr>Transformers: Attention is All You Need</vt:lpstr>
      <vt:lpstr>Transformers: Attention is All You Need</vt:lpstr>
      <vt:lpstr>Attention</vt:lpstr>
      <vt:lpstr>Attention</vt:lpstr>
      <vt:lpstr>Attention</vt:lpstr>
      <vt:lpstr>Attention</vt:lpstr>
      <vt:lpstr>Attention</vt:lpstr>
      <vt:lpstr>Attention</vt:lpstr>
      <vt:lpstr>Attention</vt:lpstr>
      <vt:lpstr>Attention</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What’s Next after Attention Mechanism 😃😃</vt:lpstr>
      <vt:lpstr>What’s Encoder-Decoder</vt:lpstr>
      <vt:lpstr>Encoder-Decoder</vt:lpstr>
      <vt:lpstr>Encoder</vt:lpstr>
      <vt:lpstr>Encoder</vt:lpstr>
      <vt:lpstr>Encoder-Only Models</vt:lpstr>
      <vt:lpstr>Decoder</vt:lpstr>
      <vt:lpstr>Decoder-Only Models</vt:lpstr>
      <vt:lpstr>Comparison</vt:lpstr>
      <vt:lpstr>Can a model?😃😃</vt:lpstr>
      <vt:lpstr>Answer</vt:lpstr>
      <vt:lpstr>Encoder-Decoder Transfer Learning Models:</vt:lpstr>
      <vt:lpstr>Encoder-Decoder Transfer Learning Models:</vt:lpstr>
      <vt:lpstr>Encoder-Decoder Transfer Learning Models:</vt:lpstr>
      <vt:lpstr>Hugging Face Hub Search:</vt:lpstr>
      <vt:lpstr>Evaluating models with metrics</vt:lpstr>
      <vt:lpstr>Accuracy score</vt:lpstr>
      <vt:lpstr>F1-score</vt:lpstr>
      <vt:lpstr>Matthews Correlation Coefficient (MCC)</vt:lpstr>
      <vt:lpstr>Matthews Correlation Coefficient (MCC)</vt:lpstr>
      <vt:lpstr>Matthews Correlation Coefficient (MCC)</vt:lpstr>
      <vt:lpstr>Links to materials:</vt:lpstr>
      <vt:lpstr>QUESTIONS AND ANSWERS</vt:lpstr>
      <vt:lpstr>what’s next??</vt:lpstr>
      <vt:lpstr>Attribution &amp; Acknowledgment</vt:lpstr>
      <vt:lpstr>The END</vt:lpstr>
      <vt:lpstr>NATURAL LANGUAGE PROCESSING (NLP)  HANDS-ON: BULDING AN NLP PROJECT</vt:lpstr>
      <vt:lpstr>Why are we here</vt:lpstr>
      <vt:lpstr>Classes Structure</vt:lpstr>
      <vt:lpstr>Who should be here</vt:lpstr>
      <vt:lpstr>Who should be here</vt:lpstr>
      <vt:lpstr>Who I am?</vt:lpstr>
      <vt:lpstr>Quick Recap (First Class)</vt:lpstr>
      <vt:lpstr>Quick Recap (Second Class)</vt:lpstr>
      <vt:lpstr>Quick Recap (Third Class)</vt:lpstr>
      <vt:lpstr>Quick Recep (Forth Class)</vt:lpstr>
      <vt:lpstr>Class Structure</vt:lpstr>
      <vt:lpstr>HANDS-ON CONTENTS GOES IN HERE</vt:lpstr>
      <vt:lpstr>QUESTIONS AND ANSWERS</vt:lpstr>
      <vt:lpstr>what’s next??</vt:lpstr>
      <vt:lpstr>Attribution &amp; Acknowledgment</vt:lpstr>
      <vt:lpstr>The END</vt:lpstr>
      <vt:lpstr>Takeaway:</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463</cp:revision>
  <dcterms:created xsi:type="dcterms:W3CDTF">2025-01-09T12:33:02Z</dcterms:created>
  <dcterms:modified xsi:type="dcterms:W3CDTF">2025-04-07T11:26:30Z</dcterms:modified>
</cp:coreProperties>
</file>